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0"/>
  </p:notesMasterIdLst>
  <p:sldIdLst>
    <p:sldId id="256" r:id="rId2"/>
    <p:sldId id="257" r:id="rId3"/>
    <p:sldId id="258" r:id="rId4"/>
    <p:sldId id="259" r:id="rId5"/>
    <p:sldId id="264" r:id="rId6"/>
    <p:sldId id="263" r:id="rId7"/>
    <p:sldId id="265" r:id="rId8"/>
    <p:sldId id="273" r:id="rId9"/>
    <p:sldId id="274" r:id="rId10"/>
    <p:sldId id="275" r:id="rId11"/>
    <p:sldId id="278" r:id="rId12"/>
    <p:sldId id="276" r:id="rId13"/>
    <p:sldId id="267" r:id="rId14"/>
    <p:sldId id="268" r:id="rId15"/>
    <p:sldId id="269" r:id="rId16"/>
    <p:sldId id="270" r:id="rId17"/>
    <p:sldId id="277" r:id="rId18"/>
    <p:sldId id="271" r:id="rId19"/>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986" autoAdjust="0"/>
    <p:restoredTop sz="89043" autoAdjust="0"/>
  </p:normalViewPr>
  <p:slideViewPr>
    <p:cSldViewPr snapToGrid="0">
      <p:cViewPr varScale="1">
        <p:scale>
          <a:sx n="95" d="100"/>
          <a:sy n="95" d="100"/>
        </p:scale>
        <p:origin x="10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B0C4CE23-FA78-4414-B55C-255BC26B6F1C}" type="datetimeFigureOut">
              <a:rPr lang="he-IL" smtClean="0"/>
              <a:t>ו'/אייר/תשפ"ו</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D6F3C889-3723-44F6-8642-FB90EE6A1DFF}" type="slidenum">
              <a:rPr lang="he-IL" smtClean="0"/>
              <a:t>‹#›</a:t>
            </a:fld>
            <a:endParaRPr lang="he-IL"/>
          </a:p>
        </p:txBody>
      </p:sp>
    </p:spTree>
    <p:extLst>
      <p:ext uri="{BB962C8B-B14F-4D97-AF65-F5344CB8AC3E}">
        <p14:creationId xmlns:p14="http://schemas.microsoft.com/office/powerpoint/2010/main" val="282643016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5"/>
          </p:nvPr>
        </p:nvSpPr>
        <p:spPr/>
        <p:txBody>
          <a:bodyPr/>
          <a:lstStyle/>
          <a:p>
            <a:fld id="{D6F3C889-3723-44F6-8642-FB90EE6A1DFF}" type="slidenum">
              <a:rPr lang="he-IL" smtClean="0"/>
              <a:t>15</a:t>
            </a:fld>
            <a:endParaRPr lang="he-IL"/>
          </a:p>
        </p:txBody>
      </p:sp>
    </p:spTree>
    <p:extLst>
      <p:ext uri="{BB962C8B-B14F-4D97-AF65-F5344CB8AC3E}">
        <p14:creationId xmlns:p14="http://schemas.microsoft.com/office/powerpoint/2010/main" val="1597586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5CA55EB-73AE-4107-6EFF-E9962E322324}"/>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D797888A-BB7C-2D73-E51A-8C294C634D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F646B442-6151-7F39-F71B-0F78A965BF25}"/>
              </a:ext>
            </a:extLst>
          </p:cNvPr>
          <p:cNvSpPr>
            <a:spLocks noGrp="1"/>
          </p:cNvSpPr>
          <p:nvPr>
            <p:ph type="dt" sz="half" idx="10"/>
          </p:nvPr>
        </p:nvSpPr>
        <p:spPr/>
        <p:txBody>
          <a:bodyPr/>
          <a:lstStyle/>
          <a:p>
            <a:fld id="{CCCECE52-6047-4612-AD01-470B34CC9122}" type="datetimeFigureOut">
              <a:rPr lang="he-IL" smtClean="0"/>
              <a:t>ו'/אייר/תשפ"ו</a:t>
            </a:fld>
            <a:endParaRPr lang="he-IL"/>
          </a:p>
        </p:txBody>
      </p:sp>
      <p:sp>
        <p:nvSpPr>
          <p:cNvPr id="5" name="מציין מיקום של כותרת תחתונה 4">
            <a:extLst>
              <a:ext uri="{FF2B5EF4-FFF2-40B4-BE49-F238E27FC236}">
                <a16:creationId xmlns:a16="http://schemas.microsoft.com/office/drawing/2014/main" id="{6D3F6246-21BE-D7CD-316D-BFAE71CA7DDF}"/>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38A1BA8D-64A7-0311-DB0A-512D2ED4E1B2}"/>
              </a:ext>
            </a:extLst>
          </p:cNvPr>
          <p:cNvSpPr>
            <a:spLocks noGrp="1"/>
          </p:cNvSpPr>
          <p:nvPr>
            <p:ph type="sldNum" sz="quarter" idx="12"/>
          </p:nvPr>
        </p:nvSpPr>
        <p:spPr/>
        <p:txBody>
          <a:bodyPr/>
          <a:lstStyle/>
          <a:p>
            <a:fld id="{1C077144-D560-4A5B-8468-DE8F93426743}" type="slidenum">
              <a:rPr lang="he-IL" smtClean="0"/>
              <a:t>‹#›</a:t>
            </a:fld>
            <a:endParaRPr lang="he-IL"/>
          </a:p>
        </p:txBody>
      </p:sp>
    </p:spTree>
    <p:extLst>
      <p:ext uri="{BB962C8B-B14F-4D97-AF65-F5344CB8AC3E}">
        <p14:creationId xmlns:p14="http://schemas.microsoft.com/office/powerpoint/2010/main" val="3434303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21E3F94-857F-FC3F-6899-0B15BD3AF58D}"/>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BB94D6FD-94DA-0734-FC3B-59DF6DB75720}"/>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991CCD74-8092-AD5C-FFA7-5EDCF1A1711D}"/>
              </a:ext>
            </a:extLst>
          </p:cNvPr>
          <p:cNvSpPr>
            <a:spLocks noGrp="1"/>
          </p:cNvSpPr>
          <p:nvPr>
            <p:ph type="dt" sz="half" idx="10"/>
          </p:nvPr>
        </p:nvSpPr>
        <p:spPr/>
        <p:txBody>
          <a:bodyPr/>
          <a:lstStyle/>
          <a:p>
            <a:fld id="{CCCECE52-6047-4612-AD01-470B34CC9122}" type="datetimeFigureOut">
              <a:rPr lang="he-IL" smtClean="0"/>
              <a:t>ו'/אייר/תשפ"ו</a:t>
            </a:fld>
            <a:endParaRPr lang="he-IL"/>
          </a:p>
        </p:txBody>
      </p:sp>
      <p:sp>
        <p:nvSpPr>
          <p:cNvPr id="5" name="מציין מיקום של כותרת תחתונה 4">
            <a:extLst>
              <a:ext uri="{FF2B5EF4-FFF2-40B4-BE49-F238E27FC236}">
                <a16:creationId xmlns:a16="http://schemas.microsoft.com/office/drawing/2014/main" id="{DF8ED27E-5D8B-BEF7-2433-6427E66820CC}"/>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0616CE05-F6BE-2F82-9C33-61597227FB82}"/>
              </a:ext>
            </a:extLst>
          </p:cNvPr>
          <p:cNvSpPr>
            <a:spLocks noGrp="1"/>
          </p:cNvSpPr>
          <p:nvPr>
            <p:ph type="sldNum" sz="quarter" idx="12"/>
          </p:nvPr>
        </p:nvSpPr>
        <p:spPr/>
        <p:txBody>
          <a:bodyPr/>
          <a:lstStyle/>
          <a:p>
            <a:fld id="{1C077144-D560-4A5B-8468-DE8F93426743}" type="slidenum">
              <a:rPr lang="he-IL" smtClean="0"/>
              <a:t>‹#›</a:t>
            </a:fld>
            <a:endParaRPr lang="he-IL"/>
          </a:p>
        </p:txBody>
      </p:sp>
    </p:spTree>
    <p:extLst>
      <p:ext uri="{BB962C8B-B14F-4D97-AF65-F5344CB8AC3E}">
        <p14:creationId xmlns:p14="http://schemas.microsoft.com/office/powerpoint/2010/main" val="4133621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34090C7F-22F8-E154-A35A-3D61F9762D80}"/>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3EF9B8E1-C625-D98E-51DA-DB4D31ABF6DA}"/>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CC1279B4-F187-CA45-AE7A-2B57E3C959F5}"/>
              </a:ext>
            </a:extLst>
          </p:cNvPr>
          <p:cNvSpPr>
            <a:spLocks noGrp="1"/>
          </p:cNvSpPr>
          <p:nvPr>
            <p:ph type="dt" sz="half" idx="10"/>
          </p:nvPr>
        </p:nvSpPr>
        <p:spPr/>
        <p:txBody>
          <a:bodyPr/>
          <a:lstStyle/>
          <a:p>
            <a:fld id="{CCCECE52-6047-4612-AD01-470B34CC9122}" type="datetimeFigureOut">
              <a:rPr lang="he-IL" smtClean="0"/>
              <a:t>ו'/אייר/תשפ"ו</a:t>
            </a:fld>
            <a:endParaRPr lang="he-IL"/>
          </a:p>
        </p:txBody>
      </p:sp>
      <p:sp>
        <p:nvSpPr>
          <p:cNvPr id="5" name="מציין מיקום של כותרת תחתונה 4">
            <a:extLst>
              <a:ext uri="{FF2B5EF4-FFF2-40B4-BE49-F238E27FC236}">
                <a16:creationId xmlns:a16="http://schemas.microsoft.com/office/drawing/2014/main" id="{E1958217-01DE-5069-7C78-0AAB8E4416C9}"/>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3FC030CC-7F7D-CF6D-09CC-4118D3D08066}"/>
              </a:ext>
            </a:extLst>
          </p:cNvPr>
          <p:cNvSpPr>
            <a:spLocks noGrp="1"/>
          </p:cNvSpPr>
          <p:nvPr>
            <p:ph type="sldNum" sz="quarter" idx="12"/>
          </p:nvPr>
        </p:nvSpPr>
        <p:spPr/>
        <p:txBody>
          <a:bodyPr/>
          <a:lstStyle/>
          <a:p>
            <a:fld id="{1C077144-D560-4A5B-8468-DE8F93426743}" type="slidenum">
              <a:rPr lang="he-IL" smtClean="0"/>
              <a:t>‹#›</a:t>
            </a:fld>
            <a:endParaRPr lang="he-IL"/>
          </a:p>
        </p:txBody>
      </p:sp>
    </p:spTree>
    <p:extLst>
      <p:ext uri="{BB962C8B-B14F-4D97-AF65-F5344CB8AC3E}">
        <p14:creationId xmlns:p14="http://schemas.microsoft.com/office/powerpoint/2010/main" val="1792533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38E6A84-9145-D1D4-D685-2F2E556C7E2F}"/>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44641FF2-41F7-AEF7-52F6-65B65E606F8F}"/>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C9F65976-34D6-EF64-8A30-A8265FA74C97}"/>
              </a:ext>
            </a:extLst>
          </p:cNvPr>
          <p:cNvSpPr>
            <a:spLocks noGrp="1"/>
          </p:cNvSpPr>
          <p:nvPr>
            <p:ph type="dt" sz="half" idx="10"/>
          </p:nvPr>
        </p:nvSpPr>
        <p:spPr/>
        <p:txBody>
          <a:bodyPr/>
          <a:lstStyle/>
          <a:p>
            <a:fld id="{CCCECE52-6047-4612-AD01-470B34CC9122}" type="datetimeFigureOut">
              <a:rPr lang="he-IL" smtClean="0"/>
              <a:t>ו'/אייר/תשפ"ו</a:t>
            </a:fld>
            <a:endParaRPr lang="he-IL"/>
          </a:p>
        </p:txBody>
      </p:sp>
      <p:sp>
        <p:nvSpPr>
          <p:cNvPr id="5" name="מציין מיקום של כותרת תחתונה 4">
            <a:extLst>
              <a:ext uri="{FF2B5EF4-FFF2-40B4-BE49-F238E27FC236}">
                <a16:creationId xmlns:a16="http://schemas.microsoft.com/office/drawing/2014/main" id="{7FF2C965-B2D5-FFC1-3F64-E92B3DBF1A92}"/>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DE10DB23-01DD-01D3-16E1-A22A9EDD18B7}"/>
              </a:ext>
            </a:extLst>
          </p:cNvPr>
          <p:cNvSpPr>
            <a:spLocks noGrp="1"/>
          </p:cNvSpPr>
          <p:nvPr>
            <p:ph type="sldNum" sz="quarter" idx="12"/>
          </p:nvPr>
        </p:nvSpPr>
        <p:spPr/>
        <p:txBody>
          <a:bodyPr/>
          <a:lstStyle/>
          <a:p>
            <a:fld id="{1C077144-D560-4A5B-8468-DE8F93426743}" type="slidenum">
              <a:rPr lang="he-IL" smtClean="0"/>
              <a:t>‹#›</a:t>
            </a:fld>
            <a:endParaRPr lang="he-IL"/>
          </a:p>
        </p:txBody>
      </p:sp>
    </p:spTree>
    <p:extLst>
      <p:ext uri="{BB962C8B-B14F-4D97-AF65-F5344CB8AC3E}">
        <p14:creationId xmlns:p14="http://schemas.microsoft.com/office/powerpoint/2010/main" val="4220236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2913A5D-BE83-E206-36D3-B4EDD3F30D36}"/>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CAFA0B9F-1E76-9410-4956-A44C42DEB6F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2D90C4AF-E80F-3D53-E58F-1F1C15A6B25E}"/>
              </a:ext>
            </a:extLst>
          </p:cNvPr>
          <p:cNvSpPr>
            <a:spLocks noGrp="1"/>
          </p:cNvSpPr>
          <p:nvPr>
            <p:ph type="dt" sz="half" idx="10"/>
          </p:nvPr>
        </p:nvSpPr>
        <p:spPr/>
        <p:txBody>
          <a:bodyPr/>
          <a:lstStyle/>
          <a:p>
            <a:fld id="{CCCECE52-6047-4612-AD01-470B34CC9122}" type="datetimeFigureOut">
              <a:rPr lang="he-IL" smtClean="0"/>
              <a:t>ו'/אייר/תשפ"ו</a:t>
            </a:fld>
            <a:endParaRPr lang="he-IL"/>
          </a:p>
        </p:txBody>
      </p:sp>
      <p:sp>
        <p:nvSpPr>
          <p:cNvPr id="5" name="מציין מיקום של כותרת תחתונה 4">
            <a:extLst>
              <a:ext uri="{FF2B5EF4-FFF2-40B4-BE49-F238E27FC236}">
                <a16:creationId xmlns:a16="http://schemas.microsoft.com/office/drawing/2014/main" id="{AF448A62-8543-2242-CCC1-6E52DB2A2C7D}"/>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C88FF382-52D4-49B8-9AF3-20458423133A}"/>
              </a:ext>
            </a:extLst>
          </p:cNvPr>
          <p:cNvSpPr>
            <a:spLocks noGrp="1"/>
          </p:cNvSpPr>
          <p:nvPr>
            <p:ph type="sldNum" sz="quarter" idx="12"/>
          </p:nvPr>
        </p:nvSpPr>
        <p:spPr/>
        <p:txBody>
          <a:bodyPr/>
          <a:lstStyle/>
          <a:p>
            <a:fld id="{1C077144-D560-4A5B-8468-DE8F93426743}" type="slidenum">
              <a:rPr lang="he-IL" smtClean="0"/>
              <a:t>‹#›</a:t>
            </a:fld>
            <a:endParaRPr lang="he-IL"/>
          </a:p>
        </p:txBody>
      </p:sp>
    </p:spTree>
    <p:extLst>
      <p:ext uri="{BB962C8B-B14F-4D97-AF65-F5344CB8AC3E}">
        <p14:creationId xmlns:p14="http://schemas.microsoft.com/office/powerpoint/2010/main" val="2559553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3A35401-FE32-7318-9EE7-42F79AE493D0}"/>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E7A4368B-3860-4FC3-D828-44356D5F456E}"/>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F96EBAEC-D022-CC38-648C-BEBD5E779FBB}"/>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9D29E462-D009-7D53-7E73-C2050F751CAA}"/>
              </a:ext>
            </a:extLst>
          </p:cNvPr>
          <p:cNvSpPr>
            <a:spLocks noGrp="1"/>
          </p:cNvSpPr>
          <p:nvPr>
            <p:ph type="dt" sz="half" idx="10"/>
          </p:nvPr>
        </p:nvSpPr>
        <p:spPr/>
        <p:txBody>
          <a:bodyPr/>
          <a:lstStyle/>
          <a:p>
            <a:fld id="{CCCECE52-6047-4612-AD01-470B34CC9122}" type="datetimeFigureOut">
              <a:rPr lang="he-IL" smtClean="0"/>
              <a:t>ו'/אייר/תשפ"ו</a:t>
            </a:fld>
            <a:endParaRPr lang="he-IL"/>
          </a:p>
        </p:txBody>
      </p:sp>
      <p:sp>
        <p:nvSpPr>
          <p:cNvPr id="6" name="מציין מיקום של כותרת תחתונה 5">
            <a:extLst>
              <a:ext uri="{FF2B5EF4-FFF2-40B4-BE49-F238E27FC236}">
                <a16:creationId xmlns:a16="http://schemas.microsoft.com/office/drawing/2014/main" id="{BD41A44A-39B2-ABDD-DEB2-00FE95C3EAEF}"/>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C76BFDDB-EECB-A185-9B3B-D02FCBC0AF09}"/>
              </a:ext>
            </a:extLst>
          </p:cNvPr>
          <p:cNvSpPr>
            <a:spLocks noGrp="1"/>
          </p:cNvSpPr>
          <p:nvPr>
            <p:ph type="sldNum" sz="quarter" idx="12"/>
          </p:nvPr>
        </p:nvSpPr>
        <p:spPr/>
        <p:txBody>
          <a:bodyPr/>
          <a:lstStyle/>
          <a:p>
            <a:fld id="{1C077144-D560-4A5B-8468-DE8F93426743}" type="slidenum">
              <a:rPr lang="he-IL" smtClean="0"/>
              <a:t>‹#›</a:t>
            </a:fld>
            <a:endParaRPr lang="he-IL"/>
          </a:p>
        </p:txBody>
      </p:sp>
    </p:spTree>
    <p:extLst>
      <p:ext uri="{BB962C8B-B14F-4D97-AF65-F5344CB8AC3E}">
        <p14:creationId xmlns:p14="http://schemas.microsoft.com/office/powerpoint/2010/main" val="3562634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6B8AD17-1CDD-4F0E-8861-9ACA93313B4B}"/>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EDCFDC9D-F96C-4960-1DDD-E9BF7B0172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494555DE-9BDE-FDE1-3146-D95707CB9368}"/>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EA5AE536-E10F-1C1C-20F6-E61E01E2F1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C28E8DAB-ACFF-A316-3849-058A0C27C234}"/>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24B8892C-80B3-9B16-10F0-DAF55799CCB0}"/>
              </a:ext>
            </a:extLst>
          </p:cNvPr>
          <p:cNvSpPr>
            <a:spLocks noGrp="1"/>
          </p:cNvSpPr>
          <p:nvPr>
            <p:ph type="dt" sz="half" idx="10"/>
          </p:nvPr>
        </p:nvSpPr>
        <p:spPr/>
        <p:txBody>
          <a:bodyPr/>
          <a:lstStyle/>
          <a:p>
            <a:fld id="{CCCECE52-6047-4612-AD01-470B34CC9122}" type="datetimeFigureOut">
              <a:rPr lang="he-IL" smtClean="0"/>
              <a:t>ו'/אייר/תשפ"ו</a:t>
            </a:fld>
            <a:endParaRPr lang="he-IL"/>
          </a:p>
        </p:txBody>
      </p:sp>
      <p:sp>
        <p:nvSpPr>
          <p:cNvPr id="8" name="מציין מיקום של כותרת תחתונה 7">
            <a:extLst>
              <a:ext uri="{FF2B5EF4-FFF2-40B4-BE49-F238E27FC236}">
                <a16:creationId xmlns:a16="http://schemas.microsoft.com/office/drawing/2014/main" id="{032D0B80-3F4D-0210-858D-10F9CD2AC56F}"/>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38E1C871-5CC9-65D4-2E62-03AC118EBE3E}"/>
              </a:ext>
            </a:extLst>
          </p:cNvPr>
          <p:cNvSpPr>
            <a:spLocks noGrp="1"/>
          </p:cNvSpPr>
          <p:nvPr>
            <p:ph type="sldNum" sz="quarter" idx="12"/>
          </p:nvPr>
        </p:nvSpPr>
        <p:spPr/>
        <p:txBody>
          <a:bodyPr/>
          <a:lstStyle/>
          <a:p>
            <a:fld id="{1C077144-D560-4A5B-8468-DE8F93426743}" type="slidenum">
              <a:rPr lang="he-IL" smtClean="0"/>
              <a:t>‹#›</a:t>
            </a:fld>
            <a:endParaRPr lang="he-IL"/>
          </a:p>
        </p:txBody>
      </p:sp>
    </p:spTree>
    <p:extLst>
      <p:ext uri="{BB962C8B-B14F-4D97-AF65-F5344CB8AC3E}">
        <p14:creationId xmlns:p14="http://schemas.microsoft.com/office/powerpoint/2010/main" val="1279880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7129F6E-5F1B-EA91-6E84-039907B4ED48}"/>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6F6CBED7-E09A-C43B-B5C3-59A53E25BDF3}"/>
              </a:ext>
            </a:extLst>
          </p:cNvPr>
          <p:cNvSpPr>
            <a:spLocks noGrp="1"/>
          </p:cNvSpPr>
          <p:nvPr>
            <p:ph type="dt" sz="half" idx="10"/>
          </p:nvPr>
        </p:nvSpPr>
        <p:spPr/>
        <p:txBody>
          <a:bodyPr/>
          <a:lstStyle/>
          <a:p>
            <a:fld id="{CCCECE52-6047-4612-AD01-470B34CC9122}" type="datetimeFigureOut">
              <a:rPr lang="he-IL" smtClean="0"/>
              <a:t>ו'/אייר/תשפ"ו</a:t>
            </a:fld>
            <a:endParaRPr lang="he-IL"/>
          </a:p>
        </p:txBody>
      </p:sp>
      <p:sp>
        <p:nvSpPr>
          <p:cNvPr id="4" name="מציין מיקום של כותרת תחתונה 3">
            <a:extLst>
              <a:ext uri="{FF2B5EF4-FFF2-40B4-BE49-F238E27FC236}">
                <a16:creationId xmlns:a16="http://schemas.microsoft.com/office/drawing/2014/main" id="{189DC0AD-22F1-EFEB-96AF-B005896F7864}"/>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DBF11F21-B314-2E91-9FE1-C553FA2DF58D}"/>
              </a:ext>
            </a:extLst>
          </p:cNvPr>
          <p:cNvSpPr>
            <a:spLocks noGrp="1"/>
          </p:cNvSpPr>
          <p:nvPr>
            <p:ph type="sldNum" sz="quarter" idx="12"/>
          </p:nvPr>
        </p:nvSpPr>
        <p:spPr/>
        <p:txBody>
          <a:bodyPr/>
          <a:lstStyle/>
          <a:p>
            <a:fld id="{1C077144-D560-4A5B-8468-DE8F93426743}" type="slidenum">
              <a:rPr lang="he-IL" smtClean="0"/>
              <a:t>‹#›</a:t>
            </a:fld>
            <a:endParaRPr lang="he-IL"/>
          </a:p>
        </p:txBody>
      </p:sp>
    </p:spTree>
    <p:extLst>
      <p:ext uri="{BB962C8B-B14F-4D97-AF65-F5344CB8AC3E}">
        <p14:creationId xmlns:p14="http://schemas.microsoft.com/office/powerpoint/2010/main" val="2683843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04CAA6E0-2249-916E-D629-0F7ABFCAF0DC}"/>
              </a:ext>
            </a:extLst>
          </p:cNvPr>
          <p:cNvSpPr>
            <a:spLocks noGrp="1"/>
          </p:cNvSpPr>
          <p:nvPr>
            <p:ph type="dt" sz="half" idx="10"/>
          </p:nvPr>
        </p:nvSpPr>
        <p:spPr/>
        <p:txBody>
          <a:bodyPr/>
          <a:lstStyle/>
          <a:p>
            <a:fld id="{CCCECE52-6047-4612-AD01-470B34CC9122}" type="datetimeFigureOut">
              <a:rPr lang="he-IL" smtClean="0"/>
              <a:t>ו'/אייר/תשפ"ו</a:t>
            </a:fld>
            <a:endParaRPr lang="he-IL"/>
          </a:p>
        </p:txBody>
      </p:sp>
      <p:sp>
        <p:nvSpPr>
          <p:cNvPr id="3" name="מציין מיקום של כותרת תחתונה 2">
            <a:extLst>
              <a:ext uri="{FF2B5EF4-FFF2-40B4-BE49-F238E27FC236}">
                <a16:creationId xmlns:a16="http://schemas.microsoft.com/office/drawing/2014/main" id="{23E75974-32AB-229C-BB7A-8C1B577305A8}"/>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F9A5F755-BC40-0C0A-69C0-A412F5E6FA52}"/>
              </a:ext>
            </a:extLst>
          </p:cNvPr>
          <p:cNvSpPr>
            <a:spLocks noGrp="1"/>
          </p:cNvSpPr>
          <p:nvPr>
            <p:ph type="sldNum" sz="quarter" idx="12"/>
          </p:nvPr>
        </p:nvSpPr>
        <p:spPr/>
        <p:txBody>
          <a:bodyPr/>
          <a:lstStyle/>
          <a:p>
            <a:fld id="{1C077144-D560-4A5B-8468-DE8F93426743}" type="slidenum">
              <a:rPr lang="he-IL" smtClean="0"/>
              <a:t>‹#›</a:t>
            </a:fld>
            <a:endParaRPr lang="he-IL"/>
          </a:p>
        </p:txBody>
      </p:sp>
    </p:spTree>
    <p:extLst>
      <p:ext uri="{BB962C8B-B14F-4D97-AF65-F5344CB8AC3E}">
        <p14:creationId xmlns:p14="http://schemas.microsoft.com/office/powerpoint/2010/main" val="118116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4C4A78E-06FE-357B-A79D-A6E8CDB149AD}"/>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DC8DBE4C-2E52-6B43-D53A-4FA8CEA348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F69EEB73-2E15-F267-721A-C3B6991EBC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33462579-1658-E285-13D4-FA6A06BD2F5A}"/>
              </a:ext>
            </a:extLst>
          </p:cNvPr>
          <p:cNvSpPr>
            <a:spLocks noGrp="1"/>
          </p:cNvSpPr>
          <p:nvPr>
            <p:ph type="dt" sz="half" idx="10"/>
          </p:nvPr>
        </p:nvSpPr>
        <p:spPr/>
        <p:txBody>
          <a:bodyPr/>
          <a:lstStyle/>
          <a:p>
            <a:fld id="{CCCECE52-6047-4612-AD01-470B34CC9122}" type="datetimeFigureOut">
              <a:rPr lang="he-IL" smtClean="0"/>
              <a:t>ו'/אייר/תשפ"ו</a:t>
            </a:fld>
            <a:endParaRPr lang="he-IL"/>
          </a:p>
        </p:txBody>
      </p:sp>
      <p:sp>
        <p:nvSpPr>
          <p:cNvPr id="6" name="מציין מיקום של כותרת תחתונה 5">
            <a:extLst>
              <a:ext uri="{FF2B5EF4-FFF2-40B4-BE49-F238E27FC236}">
                <a16:creationId xmlns:a16="http://schemas.microsoft.com/office/drawing/2014/main" id="{EA5F1C2E-CF9C-1FB2-7574-43F689405894}"/>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6A049CEE-51CA-2AC7-F7D5-126307D5E7DD}"/>
              </a:ext>
            </a:extLst>
          </p:cNvPr>
          <p:cNvSpPr>
            <a:spLocks noGrp="1"/>
          </p:cNvSpPr>
          <p:nvPr>
            <p:ph type="sldNum" sz="quarter" idx="12"/>
          </p:nvPr>
        </p:nvSpPr>
        <p:spPr/>
        <p:txBody>
          <a:bodyPr/>
          <a:lstStyle/>
          <a:p>
            <a:fld id="{1C077144-D560-4A5B-8468-DE8F93426743}" type="slidenum">
              <a:rPr lang="he-IL" smtClean="0"/>
              <a:t>‹#›</a:t>
            </a:fld>
            <a:endParaRPr lang="he-IL"/>
          </a:p>
        </p:txBody>
      </p:sp>
    </p:spTree>
    <p:extLst>
      <p:ext uri="{BB962C8B-B14F-4D97-AF65-F5344CB8AC3E}">
        <p14:creationId xmlns:p14="http://schemas.microsoft.com/office/powerpoint/2010/main" val="429426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7A5B46C-6FF1-530B-4C30-06FD3C38FFC2}"/>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758CF378-E878-FAB8-530E-3DEE43EC11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D0FE5A63-E314-CB11-A2A0-2D7ADF272C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9698429D-9DBB-8A2E-E04D-3CF6DD19426B}"/>
              </a:ext>
            </a:extLst>
          </p:cNvPr>
          <p:cNvSpPr>
            <a:spLocks noGrp="1"/>
          </p:cNvSpPr>
          <p:nvPr>
            <p:ph type="dt" sz="half" idx="10"/>
          </p:nvPr>
        </p:nvSpPr>
        <p:spPr/>
        <p:txBody>
          <a:bodyPr/>
          <a:lstStyle/>
          <a:p>
            <a:fld id="{CCCECE52-6047-4612-AD01-470B34CC9122}" type="datetimeFigureOut">
              <a:rPr lang="he-IL" smtClean="0"/>
              <a:t>ו'/אייר/תשפ"ו</a:t>
            </a:fld>
            <a:endParaRPr lang="he-IL"/>
          </a:p>
        </p:txBody>
      </p:sp>
      <p:sp>
        <p:nvSpPr>
          <p:cNvPr id="6" name="מציין מיקום של כותרת תחתונה 5">
            <a:extLst>
              <a:ext uri="{FF2B5EF4-FFF2-40B4-BE49-F238E27FC236}">
                <a16:creationId xmlns:a16="http://schemas.microsoft.com/office/drawing/2014/main" id="{AB780093-1F6C-3412-0FFC-3EB5EC868E74}"/>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A0501A12-B7BC-EA6D-7F2E-2055A935AEA3}"/>
              </a:ext>
            </a:extLst>
          </p:cNvPr>
          <p:cNvSpPr>
            <a:spLocks noGrp="1"/>
          </p:cNvSpPr>
          <p:nvPr>
            <p:ph type="sldNum" sz="quarter" idx="12"/>
          </p:nvPr>
        </p:nvSpPr>
        <p:spPr/>
        <p:txBody>
          <a:bodyPr/>
          <a:lstStyle/>
          <a:p>
            <a:fld id="{1C077144-D560-4A5B-8468-DE8F93426743}" type="slidenum">
              <a:rPr lang="he-IL" smtClean="0"/>
              <a:t>‹#›</a:t>
            </a:fld>
            <a:endParaRPr lang="he-IL"/>
          </a:p>
        </p:txBody>
      </p:sp>
    </p:spTree>
    <p:extLst>
      <p:ext uri="{BB962C8B-B14F-4D97-AF65-F5344CB8AC3E}">
        <p14:creationId xmlns:p14="http://schemas.microsoft.com/office/powerpoint/2010/main" val="1878110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86348E34-C18D-9530-4D79-3C0101BD2875}"/>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0CC9DE6A-F3A5-52FC-97AC-DF8BA8B655B6}"/>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B642544C-CD93-E6C2-11BA-F8BD053926E1}"/>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82000"/>
                  </a:schemeClr>
                </a:solidFill>
              </a:defRPr>
            </a:lvl1pPr>
          </a:lstStyle>
          <a:p>
            <a:fld id="{CCCECE52-6047-4612-AD01-470B34CC9122}" type="datetimeFigureOut">
              <a:rPr lang="he-IL" smtClean="0"/>
              <a:t>ו'/אייר/תשפ"ו</a:t>
            </a:fld>
            <a:endParaRPr lang="he-IL"/>
          </a:p>
        </p:txBody>
      </p:sp>
      <p:sp>
        <p:nvSpPr>
          <p:cNvPr id="5" name="מציין מיקום של כותרת תחתונה 4">
            <a:extLst>
              <a:ext uri="{FF2B5EF4-FFF2-40B4-BE49-F238E27FC236}">
                <a16:creationId xmlns:a16="http://schemas.microsoft.com/office/drawing/2014/main" id="{D9ECEFAB-7E30-6E9D-3FDB-3D65FAC31E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82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4248FD74-7F42-9863-C778-015ED61018BF}"/>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82000"/>
                  </a:schemeClr>
                </a:solidFill>
              </a:defRPr>
            </a:lvl1pPr>
          </a:lstStyle>
          <a:p>
            <a:fld id="{1C077144-D560-4A5B-8468-DE8F93426743}" type="slidenum">
              <a:rPr lang="he-IL" smtClean="0"/>
              <a:t>‹#›</a:t>
            </a:fld>
            <a:endParaRPr lang="he-IL"/>
          </a:p>
        </p:txBody>
      </p:sp>
    </p:spTree>
    <p:extLst>
      <p:ext uri="{BB962C8B-B14F-4D97-AF65-F5344CB8AC3E}">
        <p14:creationId xmlns:p14="http://schemas.microsoft.com/office/powerpoint/2010/main" val="7529954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Layout" Target="../slideLayouts/slideLayout1.xml"/><Relationship Id="rId5" Type="http://schemas.openxmlformats.org/officeDocument/2006/relationships/hyperlink" Target="https://www.microsoft.com/en-us/licensing/news/2026-m365-packaging-pricing-updates" TargetMode="Externa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Layout" Target="../slideLayouts/slideLayout1.xml"/><Relationship Id="rId5" Type="http://schemas.openxmlformats.org/officeDocument/2006/relationships/hyperlink" Target="https://techcommunity.microsoft.com/blog/microsoft365copilotblog/act-now-lock-in-current-pricing-on-microsoft-365-copilot-business-bundles/4502628" TargetMode="Externa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image" Target="../media/image1.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hyperlink" Target="https://www.microsoft.com/en-us/microsoft-365/blog/2026/03/09/powering-frontier-transformation-with-copilot-and-agents/" TargetMode="External"/><Relationship Id="rId5" Type="http://schemas.openxmlformats.org/officeDocument/2006/relationships/image" Target="../media/image13.jpe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Layout" Target="../slideLayouts/slideLayout1.xml"/><Relationship Id="rId5" Type="http://schemas.openxmlformats.org/officeDocument/2006/relationships/hyperlink" Target="https://learn.microsoft.com/en-us/partner-center/customers/extended-service-terms" TargetMode="Externa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Layout" Target="../slideLayouts/slideLayout1.xml"/><Relationship Id="rId5" Type="http://schemas.openxmlformats.org/officeDocument/2006/relationships/hyperlink" Target="https://learn.microsoft.com/en-us/partner-center/customers/extended-service-terms" TargetMode="Externa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7">
            <a:extLst>
              <a:ext uri="{FF2B5EF4-FFF2-40B4-BE49-F238E27FC236}">
                <a16:creationId xmlns:a16="http://schemas.microsoft.com/office/drawing/2014/main" id="{E5B15CB3-04E2-4E39-2183-B8C138ECA493}"/>
              </a:ext>
            </a:extLst>
          </p:cNvPr>
          <p:cNvSpPr txBox="1"/>
          <p:nvPr/>
        </p:nvSpPr>
        <p:spPr>
          <a:xfrm>
            <a:off x="2772432" y="250655"/>
            <a:ext cx="6843540" cy="630942"/>
          </a:xfrm>
          <a:prstGeom prst="rect">
            <a:avLst/>
          </a:prstGeom>
          <a:noFill/>
        </p:spPr>
        <p:txBody>
          <a:bodyPr wrap="none" rtlCol="0">
            <a:spAutoFit/>
          </a:bodyPr>
          <a:lstStyle/>
          <a:p>
            <a:pPr algn="r" rtl="1"/>
            <a:r>
              <a:rPr lang="he-IL" sz="3500" b="1" dirty="0">
                <a:solidFill>
                  <a:srgbClr val="1D3B6C"/>
                </a:solidFill>
                <a:latin typeface="Segoe UI" panose="020B0502040204020203" pitchFamily="34" charset="0"/>
                <a:cs typeface="Segoe UI" panose="020B0502040204020203" pitchFamily="34" charset="0"/>
              </a:rPr>
              <a:t>מפגש מיוחד לקהילת שותפי </a:t>
            </a:r>
            <a:r>
              <a:rPr lang="en-US" sz="3500" b="1" dirty="0">
                <a:solidFill>
                  <a:srgbClr val="1D3B6C"/>
                </a:solidFill>
                <a:latin typeface="Segoe UI" panose="020B0502040204020203" pitchFamily="34" charset="0"/>
                <a:cs typeface="Segoe UI" panose="020B0502040204020203" pitchFamily="34" charset="0"/>
              </a:rPr>
              <a:t>CMS</a:t>
            </a:r>
          </a:p>
        </p:txBody>
      </p:sp>
      <p:graphicFrame>
        <p:nvGraphicFramePr>
          <p:cNvPr id="5" name="אובייקט 4">
            <a:extLst>
              <a:ext uri="{FF2B5EF4-FFF2-40B4-BE49-F238E27FC236}">
                <a16:creationId xmlns:a16="http://schemas.microsoft.com/office/drawing/2014/main" id="{BAFE18D8-6F9A-2406-47CE-F2B7B44505C7}"/>
              </a:ext>
            </a:extLst>
          </p:cNvPr>
          <p:cNvGraphicFramePr>
            <a:graphicFrameLocks noChangeAspect="1"/>
          </p:cNvGraphicFramePr>
          <p:nvPr>
            <p:extLst>
              <p:ext uri="{D42A27DB-BD31-4B8C-83A1-F6EECF244321}">
                <p14:modId xmlns:p14="http://schemas.microsoft.com/office/powerpoint/2010/main" val="1347182743"/>
              </p:ext>
            </p:extLst>
          </p:nvPr>
        </p:nvGraphicFramePr>
        <p:xfrm>
          <a:off x="87797" y="89576"/>
          <a:ext cx="2254950" cy="901980"/>
        </p:xfrm>
        <a:graphic>
          <a:graphicData uri="http://schemas.openxmlformats.org/presentationml/2006/ole">
            <mc:AlternateContent xmlns:mc="http://schemas.openxmlformats.org/markup-compatibility/2006">
              <mc:Choice xmlns:v="urn:schemas-microsoft-com:vml" Requires="v">
                <p:oleObj name="Acrobat Document" r:id="rId2" imgW="9524956" imgH="3809855" progId="Acrobat.Document.DC">
                  <p:embed/>
                </p:oleObj>
              </mc:Choice>
              <mc:Fallback>
                <p:oleObj name="Acrobat Document" r:id="rId2" imgW="9524956" imgH="3809855" progId="Acrobat.Document.DC">
                  <p:embed/>
                  <p:pic>
                    <p:nvPicPr>
                      <p:cNvPr id="11" name="אובייקט 10">
                        <a:extLst>
                          <a:ext uri="{FF2B5EF4-FFF2-40B4-BE49-F238E27FC236}">
                            <a16:creationId xmlns:a16="http://schemas.microsoft.com/office/drawing/2014/main" id="{94DD0C55-E7B3-0772-EA6B-9DC9CD3E72D3}"/>
                          </a:ext>
                        </a:extLst>
                      </p:cNvPr>
                      <p:cNvPicPr/>
                      <p:nvPr/>
                    </p:nvPicPr>
                    <p:blipFill>
                      <a:blip r:embed="rId3"/>
                      <a:stretch>
                        <a:fillRect/>
                      </a:stretch>
                    </p:blipFill>
                    <p:spPr>
                      <a:xfrm>
                        <a:off x="87797" y="89576"/>
                        <a:ext cx="2254950" cy="901980"/>
                      </a:xfrm>
                      <a:prstGeom prst="rect">
                        <a:avLst/>
                      </a:prstGeom>
                    </p:spPr>
                  </p:pic>
                </p:oleObj>
              </mc:Fallback>
            </mc:AlternateContent>
          </a:graphicData>
        </a:graphic>
      </p:graphicFrame>
      <p:pic>
        <p:nvPicPr>
          <p:cNvPr id="6" name="Picture 6" descr="Microsoft logo">
            <a:extLst>
              <a:ext uri="{FF2B5EF4-FFF2-40B4-BE49-F238E27FC236}">
                <a16:creationId xmlns:a16="http://schemas.microsoft.com/office/drawing/2014/main" id="{DB162ABF-358E-DBB4-0815-D919DC23BE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45658" y="329244"/>
            <a:ext cx="1984585" cy="42264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6739D4BB-48D0-A627-6F7F-CA5E7B7E76A4}"/>
              </a:ext>
            </a:extLst>
          </p:cNvPr>
          <p:cNvPicPr>
            <a:picLocks noChangeAspect="1"/>
          </p:cNvPicPr>
          <p:nvPr/>
        </p:nvPicPr>
        <p:blipFill>
          <a:blip r:embed="rId5"/>
          <a:stretch>
            <a:fillRect/>
          </a:stretch>
        </p:blipFill>
        <p:spPr>
          <a:xfrm>
            <a:off x="0" y="991556"/>
            <a:ext cx="12192000" cy="5866444"/>
          </a:xfrm>
          <a:prstGeom prst="rect">
            <a:avLst/>
          </a:prstGeom>
        </p:spPr>
      </p:pic>
    </p:spTree>
    <p:extLst>
      <p:ext uri="{BB962C8B-B14F-4D97-AF65-F5344CB8AC3E}">
        <p14:creationId xmlns:p14="http://schemas.microsoft.com/office/powerpoint/2010/main" val="1040985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62071F-BF0A-2B34-7FF6-3C1F9C1897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7F2F6F-38FF-7C9C-1F8B-2F881A78DFAF}"/>
              </a:ext>
            </a:extLst>
          </p:cNvPr>
          <p:cNvSpPr>
            <a:spLocks noGrp="1"/>
          </p:cNvSpPr>
          <p:nvPr>
            <p:ph type="title"/>
          </p:nvPr>
        </p:nvSpPr>
        <p:spPr>
          <a:xfrm>
            <a:off x="677174" y="376626"/>
            <a:ext cx="10515600" cy="1325563"/>
          </a:xfrm>
        </p:spPr>
        <p:txBody>
          <a:bodyPr>
            <a:noAutofit/>
          </a:bodyPr>
          <a:lstStyle/>
          <a:p>
            <a:pPr algn="ctr" rtl="1"/>
            <a:r>
              <a:rPr lang="he-IL" sz="1800" dirty="0">
                <a:cs typeface="+mn-cs"/>
              </a:rPr>
              <a:t>כדי להגדיר </a:t>
            </a:r>
            <a:r>
              <a:rPr lang="en-US" sz="1800" dirty="0">
                <a:cs typeface="+mn-cs"/>
              </a:rPr>
              <a:t>  ,</a:t>
            </a:r>
            <a:r>
              <a:rPr lang="en-US" sz="1800" b="1" dirty="0">
                <a:cs typeface="+mn-cs"/>
              </a:rPr>
              <a:t>EST</a:t>
            </a:r>
            <a:r>
              <a:rPr lang="en-US" sz="1800" dirty="0">
                <a:cs typeface="+mn-cs"/>
              </a:rPr>
              <a:t> </a:t>
            </a:r>
            <a:r>
              <a:rPr lang="he-IL" sz="1800" dirty="0">
                <a:cs typeface="+mn-cs"/>
              </a:rPr>
              <a:t>יש לבחור בלשונית </a:t>
            </a:r>
            <a:r>
              <a:rPr lang="en-US" sz="1800" b="1" dirty="0">
                <a:cs typeface="+mn-cs"/>
              </a:rPr>
              <a:t>Change Product</a:t>
            </a:r>
            <a:r>
              <a:rPr lang="en-US" sz="1800" dirty="0">
                <a:cs typeface="+mn-cs"/>
              </a:rPr>
              <a:t> </a:t>
            </a:r>
            <a:r>
              <a:rPr lang="he-IL" sz="1800" dirty="0">
                <a:cs typeface="+mn-cs"/>
              </a:rPr>
              <a:t>, שם יוצג מוצר מקביל למנוי הקיים במודל</a:t>
            </a:r>
            <a:r>
              <a:rPr lang="en-US" sz="1800" dirty="0">
                <a:cs typeface="+mn-cs"/>
              </a:rPr>
              <a:t> </a:t>
            </a:r>
            <a:r>
              <a:rPr lang="en-US" sz="1800" b="1" dirty="0">
                <a:cs typeface="+mn-cs"/>
              </a:rPr>
              <a:t>EST</a:t>
            </a:r>
            <a:r>
              <a:rPr lang="en-US" sz="1800" dirty="0">
                <a:cs typeface="+mn-cs"/>
              </a:rPr>
              <a:t> </a:t>
            </a:r>
            <a:r>
              <a:rPr lang="he-IL" sz="1800" dirty="0">
                <a:cs typeface="+mn-cs"/>
              </a:rPr>
              <a:t>לאחר בחירת המוצר יש לאשר את השינוי. חשוב לציין כי השינוי ייכנס לתוקף במועד החידוש הבא, ואינו מתבצע באופן </a:t>
            </a:r>
            <a:r>
              <a:rPr lang="he-IL" sz="1800" dirty="0" err="1">
                <a:cs typeface="+mn-cs"/>
              </a:rPr>
              <a:t>מיידי</a:t>
            </a:r>
            <a:r>
              <a:rPr lang="he-IL" sz="1800" dirty="0">
                <a:cs typeface="+mn-cs"/>
              </a:rPr>
              <a:t>.</a:t>
            </a:r>
          </a:p>
        </p:txBody>
      </p:sp>
      <p:pic>
        <p:nvPicPr>
          <p:cNvPr id="9" name="Content Placeholder 8" descr="The image displays a form for managing a subscription renewal, with fields for product selection, quantity, billing plans, and a cancel option.&#10;&#10;AI-generated content may be incorrect.">
            <a:extLst>
              <a:ext uri="{FF2B5EF4-FFF2-40B4-BE49-F238E27FC236}">
                <a16:creationId xmlns:a16="http://schemas.microsoft.com/office/drawing/2014/main" id="{47D5C151-BEFC-07F3-BFAB-9251CFC4E090}"/>
              </a:ext>
            </a:extLst>
          </p:cNvPr>
          <p:cNvPicPr>
            <a:picLocks noGrp="1" noChangeAspect="1"/>
          </p:cNvPicPr>
          <p:nvPr>
            <p:ph idx="1"/>
          </p:nvPr>
        </p:nvPicPr>
        <p:blipFill>
          <a:blip r:embed="rId2"/>
          <a:stretch>
            <a:fillRect/>
          </a:stretch>
        </p:blipFill>
        <p:spPr>
          <a:xfrm>
            <a:off x="774107" y="2111432"/>
            <a:ext cx="4381532" cy="4181506"/>
          </a:xfrm>
          <a:prstGeom prst="rect">
            <a:avLst/>
          </a:prstGeom>
          <a:ln w="12700">
            <a:solidFill>
              <a:schemeClr val="tx1"/>
            </a:solidFill>
          </a:ln>
          <a:effectLst>
            <a:outerShdw blurRad="292100" dist="139700" dir="2700000" algn="tl" rotWithShape="0">
              <a:srgbClr val="333333">
                <a:alpha val="65000"/>
              </a:srgbClr>
            </a:outerShdw>
          </a:effectLst>
        </p:spPr>
      </p:pic>
      <p:pic>
        <p:nvPicPr>
          <p:cNvPr id="17" name="Picture 16" descr="The image shows a software management interface with a subscription for Microsoft 365 Exchange Online, displaying an option to upgrade to an extended service term, and a cancel button.&#10;&#10;AI-generated content may be incorrect.">
            <a:extLst>
              <a:ext uri="{FF2B5EF4-FFF2-40B4-BE49-F238E27FC236}">
                <a16:creationId xmlns:a16="http://schemas.microsoft.com/office/drawing/2014/main" id="{8B349AD5-0921-41E7-9CD7-9D13EF6F06B2}"/>
              </a:ext>
            </a:extLst>
          </p:cNvPr>
          <p:cNvPicPr>
            <a:picLocks noChangeAspect="1"/>
          </p:cNvPicPr>
          <p:nvPr/>
        </p:nvPicPr>
        <p:blipFill>
          <a:blip r:embed="rId3"/>
          <a:stretch>
            <a:fillRect/>
          </a:stretch>
        </p:blipFill>
        <p:spPr>
          <a:xfrm>
            <a:off x="5844850" y="2111431"/>
            <a:ext cx="4378053" cy="4181507"/>
          </a:xfrm>
          <a:prstGeom prst="rect">
            <a:avLst/>
          </a:prstGeom>
          <a:ln w="1905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21212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2831AC-A95A-B513-6C46-1F663BA902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618521-ED3F-DE72-8B3B-623AC1698AC9}"/>
              </a:ext>
            </a:extLst>
          </p:cNvPr>
          <p:cNvSpPr>
            <a:spLocks noGrp="1"/>
          </p:cNvSpPr>
          <p:nvPr>
            <p:ph type="title"/>
          </p:nvPr>
        </p:nvSpPr>
        <p:spPr>
          <a:xfrm>
            <a:off x="998722" y="334889"/>
            <a:ext cx="10515600" cy="898321"/>
          </a:xfrm>
        </p:spPr>
        <p:txBody>
          <a:bodyPr>
            <a:noAutofit/>
          </a:bodyPr>
          <a:lstStyle/>
          <a:p>
            <a:pPr algn="ctr"/>
            <a:r>
              <a:rPr lang="he-IL" sz="1800" dirty="0">
                <a:cs typeface="+mn-cs"/>
              </a:rPr>
              <a:t>כדי לבטל את בקשת ה </a:t>
            </a:r>
            <a:r>
              <a:rPr lang="en-US" sz="1800" dirty="0">
                <a:cs typeface="+mn-cs"/>
              </a:rPr>
              <a:t>EST </a:t>
            </a:r>
            <a:r>
              <a:rPr lang="he-IL" sz="1800" dirty="0">
                <a:cs typeface="+mn-cs"/>
              </a:rPr>
              <a:t> יש להיכנס למנוי עצמו בלחיצה עליו.​</a:t>
            </a:r>
            <a:br>
              <a:rPr lang="he-IL" sz="1800" dirty="0">
                <a:cs typeface="+mn-cs"/>
              </a:rPr>
            </a:br>
            <a:r>
              <a:rPr lang="he-IL" sz="1800" dirty="0">
                <a:cs typeface="+mn-cs"/>
              </a:rPr>
              <a:t>בחלק העליון יופיע באנר המראה את הבקשה העתידית ואפשרות של ביטול הפעולה.</a:t>
            </a:r>
          </a:p>
        </p:txBody>
      </p:sp>
      <p:pic>
        <p:nvPicPr>
          <p:cNvPr id="6" name="תמונה 5">
            <a:extLst>
              <a:ext uri="{FF2B5EF4-FFF2-40B4-BE49-F238E27FC236}">
                <a16:creationId xmlns:a16="http://schemas.microsoft.com/office/drawing/2014/main" id="{B89E2CD8-5E2B-479F-CB64-0699B9A7C04C}"/>
              </a:ext>
            </a:extLst>
          </p:cNvPr>
          <p:cNvPicPr>
            <a:picLocks noChangeAspect="1"/>
          </p:cNvPicPr>
          <p:nvPr/>
        </p:nvPicPr>
        <p:blipFill>
          <a:blip r:embed="rId2"/>
          <a:stretch>
            <a:fillRect/>
          </a:stretch>
        </p:blipFill>
        <p:spPr>
          <a:xfrm>
            <a:off x="0" y="1233210"/>
            <a:ext cx="12192000" cy="5408750"/>
          </a:xfrm>
          <a:prstGeom prst="rect">
            <a:avLst/>
          </a:prstGeom>
        </p:spPr>
      </p:pic>
    </p:spTree>
    <p:extLst>
      <p:ext uri="{BB962C8B-B14F-4D97-AF65-F5344CB8AC3E}">
        <p14:creationId xmlns:p14="http://schemas.microsoft.com/office/powerpoint/2010/main" val="3925003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F13DC-0FF7-85A8-1350-352B9AA1A0BF}"/>
            </a:ext>
          </a:extLst>
        </p:cNvPr>
        <p:cNvGrpSpPr/>
        <p:nvPr/>
      </p:nvGrpSpPr>
      <p:grpSpPr>
        <a:xfrm>
          <a:off x="0" y="0"/>
          <a:ext cx="0" cy="0"/>
          <a:chOff x="0" y="0"/>
          <a:chExt cx="0" cy="0"/>
        </a:xfrm>
      </p:grpSpPr>
      <p:sp>
        <p:nvSpPr>
          <p:cNvPr id="4" name="TextBox 7">
            <a:extLst>
              <a:ext uri="{FF2B5EF4-FFF2-40B4-BE49-F238E27FC236}">
                <a16:creationId xmlns:a16="http://schemas.microsoft.com/office/drawing/2014/main" id="{7A9B1074-9C44-2778-1C53-AC973AD12609}"/>
              </a:ext>
            </a:extLst>
          </p:cNvPr>
          <p:cNvSpPr txBox="1"/>
          <p:nvPr/>
        </p:nvSpPr>
        <p:spPr>
          <a:xfrm>
            <a:off x="2849042" y="282972"/>
            <a:ext cx="6843540" cy="630942"/>
          </a:xfrm>
          <a:prstGeom prst="rect">
            <a:avLst/>
          </a:prstGeom>
          <a:noFill/>
        </p:spPr>
        <p:txBody>
          <a:bodyPr wrap="none" rtlCol="0">
            <a:spAutoFit/>
          </a:bodyPr>
          <a:lstStyle/>
          <a:p>
            <a:pPr algn="r" rtl="1"/>
            <a:r>
              <a:rPr lang="he-IL" sz="3500" b="1" dirty="0">
                <a:solidFill>
                  <a:srgbClr val="1D3B6C"/>
                </a:solidFill>
                <a:latin typeface="Segoe UI" panose="020B0502040204020203" pitchFamily="34" charset="0"/>
                <a:cs typeface="Segoe UI" panose="020B0502040204020203" pitchFamily="34" charset="0"/>
              </a:rPr>
              <a:t>מפגש מיוחד לקהילת שותפי </a:t>
            </a:r>
            <a:r>
              <a:rPr lang="en-US" sz="3500" b="1" dirty="0">
                <a:solidFill>
                  <a:srgbClr val="1D3B6C"/>
                </a:solidFill>
                <a:latin typeface="Segoe UI" panose="020B0502040204020203" pitchFamily="34" charset="0"/>
                <a:cs typeface="Segoe UI" panose="020B0502040204020203" pitchFamily="34" charset="0"/>
              </a:rPr>
              <a:t>CMS</a:t>
            </a:r>
          </a:p>
        </p:txBody>
      </p:sp>
      <p:graphicFrame>
        <p:nvGraphicFramePr>
          <p:cNvPr id="5" name="אובייקט 4">
            <a:extLst>
              <a:ext uri="{FF2B5EF4-FFF2-40B4-BE49-F238E27FC236}">
                <a16:creationId xmlns:a16="http://schemas.microsoft.com/office/drawing/2014/main" id="{AFC54069-3E74-2FC9-5A70-42374D566C81}"/>
              </a:ext>
            </a:extLst>
          </p:cNvPr>
          <p:cNvGraphicFramePr>
            <a:graphicFrameLocks noChangeAspect="1"/>
          </p:cNvGraphicFramePr>
          <p:nvPr/>
        </p:nvGraphicFramePr>
        <p:xfrm>
          <a:off x="87797" y="89576"/>
          <a:ext cx="2254950" cy="901980"/>
        </p:xfrm>
        <a:graphic>
          <a:graphicData uri="http://schemas.openxmlformats.org/presentationml/2006/ole">
            <mc:AlternateContent xmlns:mc="http://schemas.openxmlformats.org/markup-compatibility/2006">
              <mc:Choice xmlns:v="urn:schemas-microsoft-com:vml" Requires="v">
                <p:oleObj name="Acrobat Document" r:id="rId2" imgW="9524956" imgH="3809855" progId="Acrobat.Document.DC">
                  <p:embed/>
                </p:oleObj>
              </mc:Choice>
              <mc:Fallback>
                <p:oleObj name="Acrobat Document" r:id="rId2" imgW="9524956" imgH="3809855" progId="Acrobat.Document.DC">
                  <p:embed/>
                  <p:pic>
                    <p:nvPicPr>
                      <p:cNvPr id="5" name="אובייקט 4">
                        <a:extLst>
                          <a:ext uri="{FF2B5EF4-FFF2-40B4-BE49-F238E27FC236}">
                            <a16:creationId xmlns:a16="http://schemas.microsoft.com/office/drawing/2014/main" id="{0170CA3F-1C67-BE40-2920-871ED876E438}"/>
                          </a:ext>
                        </a:extLst>
                      </p:cNvPr>
                      <p:cNvPicPr/>
                      <p:nvPr/>
                    </p:nvPicPr>
                    <p:blipFill>
                      <a:blip r:embed="rId3"/>
                      <a:stretch>
                        <a:fillRect/>
                      </a:stretch>
                    </p:blipFill>
                    <p:spPr>
                      <a:xfrm>
                        <a:off x="87797" y="89576"/>
                        <a:ext cx="2254950" cy="901980"/>
                      </a:xfrm>
                      <a:prstGeom prst="rect">
                        <a:avLst/>
                      </a:prstGeom>
                    </p:spPr>
                  </p:pic>
                </p:oleObj>
              </mc:Fallback>
            </mc:AlternateContent>
          </a:graphicData>
        </a:graphic>
      </p:graphicFrame>
      <p:pic>
        <p:nvPicPr>
          <p:cNvPr id="6" name="Picture 6" descr="Microsoft logo">
            <a:extLst>
              <a:ext uri="{FF2B5EF4-FFF2-40B4-BE49-F238E27FC236}">
                <a16:creationId xmlns:a16="http://schemas.microsoft.com/office/drawing/2014/main" id="{765030DD-A918-55D7-49FD-34989D935A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45658" y="329244"/>
            <a:ext cx="1984585" cy="422643"/>
          </a:xfrm>
          <a:prstGeom prst="rect">
            <a:avLst/>
          </a:prstGeom>
          <a:noFill/>
          <a:extLst>
            <a:ext uri="{909E8E84-426E-40DD-AFC4-6F175D3DCCD1}">
              <a14:hiddenFill xmlns:a14="http://schemas.microsoft.com/office/drawing/2010/main">
                <a:solidFill>
                  <a:srgbClr val="FFFFFF"/>
                </a:solidFill>
              </a14:hiddenFill>
            </a:ext>
          </a:extLst>
        </p:spPr>
      </p:pic>
      <p:sp>
        <p:nvSpPr>
          <p:cNvPr id="7" name="תיבת טקסט 6">
            <a:extLst>
              <a:ext uri="{FF2B5EF4-FFF2-40B4-BE49-F238E27FC236}">
                <a16:creationId xmlns:a16="http://schemas.microsoft.com/office/drawing/2014/main" id="{4E7505E0-8DAB-25FB-D855-5D45CC78386E}"/>
              </a:ext>
            </a:extLst>
          </p:cNvPr>
          <p:cNvSpPr txBox="1"/>
          <p:nvPr/>
        </p:nvSpPr>
        <p:spPr>
          <a:xfrm>
            <a:off x="3450851" y="2383722"/>
            <a:ext cx="6094878" cy="830997"/>
          </a:xfrm>
          <a:prstGeom prst="rect">
            <a:avLst/>
          </a:prstGeom>
          <a:noFill/>
        </p:spPr>
        <p:txBody>
          <a:bodyPr wrap="square">
            <a:spAutoFit/>
          </a:bodyPr>
          <a:lstStyle/>
          <a:p>
            <a:pPr algn="ctr" rtl="1"/>
            <a:r>
              <a:rPr lang="he-IL" sz="4800" b="1" dirty="0">
                <a:solidFill>
                  <a:srgbClr val="1D3B6C"/>
                </a:solidFill>
                <a:latin typeface="Segoe UI" panose="020B0502040204020203" pitchFamily="34" charset="0"/>
                <a:cs typeface="Segoe UI" panose="020B0502040204020203" pitchFamily="34" charset="0"/>
              </a:rPr>
              <a:t>עדכונים חשובים!</a:t>
            </a:r>
            <a:endParaRPr lang="en-US" sz="4800" b="1" dirty="0">
              <a:solidFill>
                <a:srgbClr val="1D3B6C"/>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259326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1AD90-CD47-9913-C5FD-1A212D3084B4}"/>
            </a:ext>
          </a:extLst>
        </p:cNvPr>
        <p:cNvGrpSpPr/>
        <p:nvPr/>
      </p:nvGrpSpPr>
      <p:grpSpPr>
        <a:xfrm>
          <a:off x="0" y="0"/>
          <a:ext cx="0" cy="0"/>
          <a:chOff x="0" y="0"/>
          <a:chExt cx="0" cy="0"/>
        </a:xfrm>
      </p:grpSpPr>
      <p:sp>
        <p:nvSpPr>
          <p:cNvPr id="4" name="TextBox 7">
            <a:extLst>
              <a:ext uri="{FF2B5EF4-FFF2-40B4-BE49-F238E27FC236}">
                <a16:creationId xmlns:a16="http://schemas.microsoft.com/office/drawing/2014/main" id="{CD98B98C-3516-CD3E-7884-9DF75CD214B3}"/>
              </a:ext>
            </a:extLst>
          </p:cNvPr>
          <p:cNvSpPr txBox="1"/>
          <p:nvPr/>
        </p:nvSpPr>
        <p:spPr>
          <a:xfrm>
            <a:off x="2849042" y="282972"/>
            <a:ext cx="6843540" cy="630942"/>
          </a:xfrm>
          <a:prstGeom prst="rect">
            <a:avLst/>
          </a:prstGeom>
          <a:noFill/>
        </p:spPr>
        <p:txBody>
          <a:bodyPr wrap="none" rtlCol="0">
            <a:spAutoFit/>
          </a:bodyPr>
          <a:lstStyle/>
          <a:p>
            <a:pPr algn="r" rtl="1"/>
            <a:r>
              <a:rPr lang="he-IL" sz="3500" b="1" dirty="0">
                <a:solidFill>
                  <a:srgbClr val="1D3B6C"/>
                </a:solidFill>
                <a:latin typeface="Segoe UI" panose="020B0502040204020203" pitchFamily="34" charset="0"/>
                <a:cs typeface="Segoe UI" panose="020B0502040204020203" pitchFamily="34" charset="0"/>
              </a:rPr>
              <a:t>מפגש מיוחד לקהילת שותפי </a:t>
            </a:r>
            <a:r>
              <a:rPr lang="en-US" sz="3500" b="1" dirty="0">
                <a:solidFill>
                  <a:srgbClr val="1D3B6C"/>
                </a:solidFill>
                <a:latin typeface="Segoe UI" panose="020B0502040204020203" pitchFamily="34" charset="0"/>
                <a:cs typeface="Segoe UI" panose="020B0502040204020203" pitchFamily="34" charset="0"/>
              </a:rPr>
              <a:t>CMS</a:t>
            </a:r>
          </a:p>
        </p:txBody>
      </p:sp>
      <p:graphicFrame>
        <p:nvGraphicFramePr>
          <p:cNvPr id="5" name="אובייקט 4">
            <a:extLst>
              <a:ext uri="{FF2B5EF4-FFF2-40B4-BE49-F238E27FC236}">
                <a16:creationId xmlns:a16="http://schemas.microsoft.com/office/drawing/2014/main" id="{4EAC8EBE-9630-19F4-E659-BCC8ACBF2CB4}"/>
              </a:ext>
            </a:extLst>
          </p:cNvPr>
          <p:cNvGraphicFramePr>
            <a:graphicFrameLocks noChangeAspect="1"/>
          </p:cNvGraphicFramePr>
          <p:nvPr/>
        </p:nvGraphicFramePr>
        <p:xfrm>
          <a:off x="87797" y="89576"/>
          <a:ext cx="2254950" cy="901980"/>
        </p:xfrm>
        <a:graphic>
          <a:graphicData uri="http://schemas.openxmlformats.org/presentationml/2006/ole">
            <mc:AlternateContent xmlns:mc="http://schemas.openxmlformats.org/markup-compatibility/2006">
              <mc:Choice xmlns:v="urn:schemas-microsoft-com:vml" Requires="v">
                <p:oleObj name="Acrobat Document" r:id="rId2" imgW="9524956" imgH="3809855" progId="Acrobat.Document.DC">
                  <p:embed/>
                </p:oleObj>
              </mc:Choice>
              <mc:Fallback>
                <p:oleObj name="Acrobat Document" r:id="rId2" imgW="9524956" imgH="3809855" progId="Acrobat.Document.DC">
                  <p:embed/>
                  <p:pic>
                    <p:nvPicPr>
                      <p:cNvPr id="5" name="אובייקט 4">
                        <a:extLst>
                          <a:ext uri="{FF2B5EF4-FFF2-40B4-BE49-F238E27FC236}">
                            <a16:creationId xmlns:a16="http://schemas.microsoft.com/office/drawing/2014/main" id="{0170CA3F-1C67-BE40-2920-871ED876E438}"/>
                          </a:ext>
                        </a:extLst>
                      </p:cNvPr>
                      <p:cNvPicPr/>
                      <p:nvPr/>
                    </p:nvPicPr>
                    <p:blipFill>
                      <a:blip r:embed="rId3"/>
                      <a:stretch>
                        <a:fillRect/>
                      </a:stretch>
                    </p:blipFill>
                    <p:spPr>
                      <a:xfrm>
                        <a:off x="87797" y="89576"/>
                        <a:ext cx="2254950" cy="901980"/>
                      </a:xfrm>
                      <a:prstGeom prst="rect">
                        <a:avLst/>
                      </a:prstGeom>
                    </p:spPr>
                  </p:pic>
                </p:oleObj>
              </mc:Fallback>
            </mc:AlternateContent>
          </a:graphicData>
        </a:graphic>
      </p:graphicFrame>
      <p:pic>
        <p:nvPicPr>
          <p:cNvPr id="6" name="Picture 6" descr="Microsoft logo">
            <a:extLst>
              <a:ext uri="{FF2B5EF4-FFF2-40B4-BE49-F238E27FC236}">
                <a16:creationId xmlns:a16="http://schemas.microsoft.com/office/drawing/2014/main" id="{87791B08-94B0-311D-7EAE-D62B656789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45658" y="329244"/>
            <a:ext cx="1984585" cy="422643"/>
          </a:xfrm>
          <a:prstGeom prst="rect">
            <a:avLst/>
          </a:prstGeom>
          <a:noFill/>
          <a:extLst>
            <a:ext uri="{909E8E84-426E-40DD-AFC4-6F175D3DCCD1}">
              <a14:hiddenFill xmlns:a14="http://schemas.microsoft.com/office/drawing/2010/main">
                <a:solidFill>
                  <a:srgbClr val="FFFFFF"/>
                </a:solidFill>
              </a14:hiddenFill>
            </a:ext>
          </a:extLst>
        </p:spPr>
      </p:pic>
      <p:sp>
        <p:nvSpPr>
          <p:cNvPr id="9" name="תיבת טקסט 8">
            <a:extLst>
              <a:ext uri="{FF2B5EF4-FFF2-40B4-BE49-F238E27FC236}">
                <a16:creationId xmlns:a16="http://schemas.microsoft.com/office/drawing/2014/main" id="{C39BFC65-1749-7458-081A-0621C6C4EEE6}"/>
              </a:ext>
            </a:extLst>
          </p:cNvPr>
          <p:cNvSpPr txBox="1"/>
          <p:nvPr/>
        </p:nvSpPr>
        <p:spPr>
          <a:xfrm>
            <a:off x="2657475" y="913914"/>
            <a:ext cx="6096000" cy="369332"/>
          </a:xfrm>
          <a:prstGeom prst="rect">
            <a:avLst/>
          </a:prstGeom>
          <a:noFill/>
        </p:spPr>
        <p:txBody>
          <a:bodyPr wrap="square">
            <a:spAutoFit/>
          </a:bodyPr>
          <a:lstStyle/>
          <a:p>
            <a:r>
              <a:rPr lang="he-IL" dirty="0"/>
              <a:t>📈 עליית המחירים הרשמית – מ‑1 ביולי 2026</a:t>
            </a:r>
          </a:p>
        </p:txBody>
      </p:sp>
      <p:sp>
        <p:nvSpPr>
          <p:cNvPr id="11" name="תיבת טקסט 10">
            <a:extLst>
              <a:ext uri="{FF2B5EF4-FFF2-40B4-BE49-F238E27FC236}">
                <a16:creationId xmlns:a16="http://schemas.microsoft.com/office/drawing/2014/main" id="{33CBE21B-114D-D123-1A54-434C9D8935A9}"/>
              </a:ext>
            </a:extLst>
          </p:cNvPr>
          <p:cNvSpPr txBox="1"/>
          <p:nvPr/>
        </p:nvSpPr>
        <p:spPr>
          <a:xfrm>
            <a:off x="190500" y="1380964"/>
            <a:ext cx="11839743" cy="830997"/>
          </a:xfrm>
          <a:prstGeom prst="rect">
            <a:avLst/>
          </a:prstGeom>
          <a:noFill/>
        </p:spPr>
        <p:txBody>
          <a:bodyPr wrap="square">
            <a:spAutoFit/>
          </a:bodyPr>
          <a:lstStyle/>
          <a:p>
            <a:r>
              <a:rPr lang="he-IL" sz="1600" dirty="0"/>
              <a:t>מיקרוסופט פרסמה ב‑</a:t>
            </a:r>
            <a:r>
              <a:rPr lang="en-US" sz="1600" dirty="0"/>
              <a:t> Microsoft Licensing News </a:t>
            </a:r>
            <a:r>
              <a:rPr lang="he-IL" sz="1600" dirty="0"/>
              <a:t>את עדכון המחירים הגלובלי עבור מוצרי</a:t>
            </a:r>
            <a:r>
              <a:rPr lang="en-US" sz="1600" dirty="0"/>
              <a:t>Microsoft 365, Office 365,  EMS Windows, Purview </a:t>
            </a:r>
            <a:r>
              <a:rPr lang="he-IL" sz="1600" dirty="0"/>
              <a:t> ועוד.</a:t>
            </a:r>
            <a:br>
              <a:rPr lang="en-US" sz="1600" dirty="0"/>
            </a:br>
            <a:r>
              <a:rPr lang="he-IL" sz="1600" dirty="0"/>
              <a:t>המחירים נכנסים לתוקף ב‑1 ביולי 2026 עבור רכישות חדשות וחידושים - מספר יכולות </a:t>
            </a:r>
            <a:r>
              <a:rPr lang="en-US" sz="1600" dirty="0"/>
              <a:t> AI, Intune </a:t>
            </a:r>
            <a:r>
              <a:rPr lang="he-IL" sz="1600" dirty="0"/>
              <a:t>ו‑</a:t>
            </a:r>
            <a:r>
              <a:rPr lang="en-US" sz="1600" dirty="0"/>
              <a:t>Security</a:t>
            </a:r>
            <a:r>
              <a:rPr lang="he-IL" sz="1600" dirty="0"/>
              <a:t> מתווספות כחלק מעדכון החבילות.</a:t>
            </a:r>
          </a:p>
        </p:txBody>
      </p:sp>
      <p:sp>
        <p:nvSpPr>
          <p:cNvPr id="13" name="תיבת טקסט 12">
            <a:extLst>
              <a:ext uri="{FF2B5EF4-FFF2-40B4-BE49-F238E27FC236}">
                <a16:creationId xmlns:a16="http://schemas.microsoft.com/office/drawing/2014/main" id="{B29BEE0D-D9E6-D2AA-2C2D-49D9A2FEA61C}"/>
              </a:ext>
            </a:extLst>
          </p:cNvPr>
          <p:cNvSpPr txBox="1"/>
          <p:nvPr/>
        </p:nvSpPr>
        <p:spPr>
          <a:xfrm>
            <a:off x="3373119" y="6488668"/>
            <a:ext cx="5380355" cy="369332"/>
          </a:xfrm>
          <a:prstGeom prst="rect">
            <a:avLst/>
          </a:prstGeom>
          <a:noFill/>
        </p:spPr>
        <p:txBody>
          <a:bodyPr wrap="square">
            <a:spAutoFit/>
          </a:bodyPr>
          <a:lstStyle/>
          <a:p>
            <a:r>
              <a:rPr lang="en-US" dirty="0">
                <a:hlinkClick r:id="rId5"/>
              </a:rPr>
              <a:t>Microsoft 365 Pricing and Packaging Updates</a:t>
            </a:r>
            <a:endParaRPr lang="he-IL" dirty="0"/>
          </a:p>
        </p:txBody>
      </p:sp>
      <p:graphicFrame>
        <p:nvGraphicFramePr>
          <p:cNvPr id="17" name="טבלה 16">
            <a:extLst>
              <a:ext uri="{FF2B5EF4-FFF2-40B4-BE49-F238E27FC236}">
                <a16:creationId xmlns:a16="http://schemas.microsoft.com/office/drawing/2014/main" id="{E81C9E55-0733-ADC2-D496-1B4C2BDBC671}"/>
              </a:ext>
            </a:extLst>
          </p:cNvPr>
          <p:cNvGraphicFramePr>
            <a:graphicFrameLocks noGrp="1"/>
          </p:cNvGraphicFramePr>
          <p:nvPr>
            <p:extLst>
              <p:ext uri="{D42A27DB-BD31-4B8C-83A1-F6EECF244321}">
                <p14:modId xmlns:p14="http://schemas.microsoft.com/office/powerpoint/2010/main" val="545142712"/>
              </p:ext>
            </p:extLst>
          </p:nvPr>
        </p:nvGraphicFramePr>
        <p:xfrm>
          <a:off x="923925" y="2316448"/>
          <a:ext cx="10629899" cy="4062348"/>
        </p:xfrm>
        <a:graphic>
          <a:graphicData uri="http://schemas.openxmlformats.org/drawingml/2006/table">
            <a:tbl>
              <a:tblPr>
                <a:tableStyleId>{5C22544A-7EE6-4342-B048-85BDC9FD1C3A}</a:tableStyleId>
              </a:tblPr>
              <a:tblGrid>
                <a:gridCol w="5743610">
                  <a:extLst>
                    <a:ext uri="{9D8B030D-6E8A-4147-A177-3AD203B41FA5}">
                      <a16:colId xmlns:a16="http://schemas.microsoft.com/office/drawing/2014/main" val="1628455288"/>
                    </a:ext>
                  </a:extLst>
                </a:gridCol>
                <a:gridCol w="1830137">
                  <a:extLst>
                    <a:ext uri="{9D8B030D-6E8A-4147-A177-3AD203B41FA5}">
                      <a16:colId xmlns:a16="http://schemas.microsoft.com/office/drawing/2014/main" val="1109948798"/>
                    </a:ext>
                  </a:extLst>
                </a:gridCol>
                <a:gridCol w="1901211">
                  <a:extLst>
                    <a:ext uri="{9D8B030D-6E8A-4147-A177-3AD203B41FA5}">
                      <a16:colId xmlns:a16="http://schemas.microsoft.com/office/drawing/2014/main" val="3097613975"/>
                    </a:ext>
                  </a:extLst>
                </a:gridCol>
                <a:gridCol w="1154941">
                  <a:extLst>
                    <a:ext uri="{9D8B030D-6E8A-4147-A177-3AD203B41FA5}">
                      <a16:colId xmlns:a16="http://schemas.microsoft.com/office/drawing/2014/main" val="1998024068"/>
                    </a:ext>
                  </a:extLst>
                </a:gridCol>
              </a:tblGrid>
              <a:tr h="194796">
                <a:tc>
                  <a:txBody>
                    <a:bodyPr/>
                    <a:lstStyle/>
                    <a:p>
                      <a:pPr algn="ctr" fontAlgn="ctr">
                        <a:buNone/>
                      </a:pPr>
                      <a:r>
                        <a:rPr lang="en-US" sz="1400" u="none" strike="noStrike">
                          <a:effectLst/>
                        </a:rPr>
                        <a:t> Enterprise </a:t>
                      </a:r>
                      <a:endParaRPr lang="en-US" sz="1400" b="1" i="0" u="none" strike="noStrike">
                        <a:solidFill>
                          <a:srgbClr val="000000"/>
                        </a:solidFill>
                        <a:effectLst/>
                        <a:latin typeface="Segoe UI" panose="020B0502040204020203" pitchFamily="34" charset="0"/>
                      </a:endParaRPr>
                    </a:p>
                  </a:txBody>
                  <a:tcPr marL="9219" marR="9219" marT="9219" marB="0" anchor="ctr"/>
                </a:tc>
                <a:tc>
                  <a:txBody>
                    <a:bodyPr/>
                    <a:lstStyle/>
                    <a:p>
                      <a:pPr algn="l" fontAlgn="b">
                        <a:buNone/>
                      </a:pPr>
                      <a:endParaRPr lang="he-IL" sz="1100" b="0" i="0" u="none" strike="noStrike">
                        <a:solidFill>
                          <a:srgbClr val="000000"/>
                        </a:solidFill>
                        <a:effectLst/>
                        <a:latin typeface="Arial" panose="020B0604020202020204" pitchFamily="34" charset="0"/>
                      </a:endParaRPr>
                    </a:p>
                  </a:txBody>
                  <a:tcPr marL="9219" marR="9219" marT="9219" marB="0" anchor="b"/>
                </a:tc>
                <a:tc>
                  <a:txBody>
                    <a:bodyPr/>
                    <a:lstStyle/>
                    <a:p>
                      <a:pPr algn="l" fontAlgn="b">
                        <a:buNone/>
                      </a:pPr>
                      <a:endParaRPr lang="he-IL" sz="1100" b="0" i="0" u="none" strike="noStrike" dirty="0">
                        <a:solidFill>
                          <a:srgbClr val="000000"/>
                        </a:solidFill>
                        <a:effectLst/>
                        <a:latin typeface="Arial" panose="020B0604020202020204" pitchFamily="34" charset="0"/>
                      </a:endParaRPr>
                    </a:p>
                  </a:txBody>
                  <a:tcPr marL="9219" marR="9219" marT="9219" marB="0" anchor="b"/>
                </a:tc>
                <a:tc>
                  <a:txBody>
                    <a:bodyPr/>
                    <a:lstStyle/>
                    <a:p>
                      <a:pPr algn="l" fontAlgn="b">
                        <a:buNone/>
                      </a:pPr>
                      <a:endParaRPr lang="he-IL" sz="1100" b="0" i="0" u="none" strike="noStrike">
                        <a:solidFill>
                          <a:srgbClr val="000000"/>
                        </a:solidFill>
                        <a:effectLst/>
                        <a:latin typeface="Arial" panose="020B0604020202020204" pitchFamily="34" charset="0"/>
                      </a:endParaRPr>
                    </a:p>
                  </a:txBody>
                  <a:tcPr marL="9219" marR="9219" marT="9219" marB="0" anchor="b"/>
                </a:tc>
                <a:extLst>
                  <a:ext uri="{0D108BD9-81ED-4DB2-BD59-A6C34878D82A}">
                    <a16:rowId xmlns:a16="http://schemas.microsoft.com/office/drawing/2014/main" val="4140111120"/>
                  </a:ext>
                </a:extLst>
              </a:tr>
              <a:tr h="158723">
                <a:tc>
                  <a:txBody>
                    <a:bodyPr/>
                    <a:lstStyle/>
                    <a:p>
                      <a:pPr algn="ctr" fontAlgn="ctr">
                        <a:buNone/>
                      </a:pPr>
                      <a:r>
                        <a:rPr lang="en-US" sz="1100" u="none" strike="noStrike">
                          <a:effectLst/>
                        </a:rPr>
                        <a:t>SKU</a:t>
                      </a:r>
                      <a:endParaRPr lang="en-US" sz="1100" b="1" i="0" u="none" strike="noStrike">
                        <a:solidFill>
                          <a:srgbClr val="000000"/>
                        </a:solidFill>
                        <a:effectLst/>
                        <a:latin typeface="Segoe UI" panose="020B0502040204020203" pitchFamily="34" charset="0"/>
                      </a:endParaRPr>
                    </a:p>
                  </a:txBody>
                  <a:tcPr marL="9219" marR="9219" marT="9219" marB="0" anchor="ctr"/>
                </a:tc>
                <a:tc>
                  <a:txBody>
                    <a:bodyPr/>
                    <a:lstStyle/>
                    <a:p>
                      <a:pPr algn="ctr" rtl="1" fontAlgn="ctr">
                        <a:buNone/>
                      </a:pPr>
                      <a:r>
                        <a:rPr lang="he-IL" sz="1100" u="none" strike="noStrike">
                          <a:effectLst/>
                        </a:rPr>
                        <a:t>מחיר ישן</a:t>
                      </a:r>
                      <a:endParaRPr lang="he-IL" sz="1100" b="1" i="0" u="none" strike="noStrike">
                        <a:solidFill>
                          <a:srgbClr val="000000"/>
                        </a:solidFill>
                        <a:effectLst/>
                        <a:latin typeface="Segoe UI" panose="020B0502040204020203" pitchFamily="34" charset="0"/>
                      </a:endParaRPr>
                    </a:p>
                  </a:txBody>
                  <a:tcPr marL="9219" marR="9219" marT="9219" marB="0" anchor="ctr"/>
                </a:tc>
                <a:tc>
                  <a:txBody>
                    <a:bodyPr/>
                    <a:lstStyle/>
                    <a:p>
                      <a:pPr algn="ctr" rtl="1" fontAlgn="ctr">
                        <a:buNone/>
                      </a:pPr>
                      <a:r>
                        <a:rPr lang="he-IL" sz="1100" u="none" strike="noStrike">
                          <a:effectLst/>
                        </a:rPr>
                        <a:t>חדש (1.7.2026)</a:t>
                      </a:r>
                      <a:endParaRPr lang="he-IL" sz="1100" b="1" i="0" u="none" strike="noStrike">
                        <a:solidFill>
                          <a:srgbClr val="000000"/>
                        </a:solidFill>
                        <a:effectLst/>
                        <a:latin typeface="Segoe UI" panose="020B0502040204020203" pitchFamily="34" charset="0"/>
                      </a:endParaRPr>
                    </a:p>
                  </a:txBody>
                  <a:tcPr marL="9219" marR="9219" marT="9219" marB="0" anchor="ctr"/>
                </a:tc>
                <a:tc>
                  <a:txBody>
                    <a:bodyPr/>
                    <a:lstStyle/>
                    <a:p>
                      <a:pPr algn="ctr" rtl="1" fontAlgn="ctr">
                        <a:buNone/>
                      </a:pPr>
                      <a:r>
                        <a:rPr lang="he-IL" sz="1100" u="none" strike="noStrike">
                          <a:effectLst/>
                        </a:rPr>
                        <a:t>שינוי</a:t>
                      </a:r>
                      <a:endParaRPr lang="he-IL" sz="1100" b="1" i="0" u="none" strike="noStrike">
                        <a:solidFill>
                          <a:srgbClr val="000000"/>
                        </a:solidFill>
                        <a:effectLst/>
                        <a:latin typeface="Segoe UI" panose="020B0502040204020203" pitchFamily="34" charset="0"/>
                      </a:endParaRPr>
                    </a:p>
                  </a:txBody>
                  <a:tcPr marL="9219" marR="9219" marT="9219" marB="0" anchor="ctr"/>
                </a:tc>
                <a:extLst>
                  <a:ext uri="{0D108BD9-81ED-4DB2-BD59-A6C34878D82A}">
                    <a16:rowId xmlns:a16="http://schemas.microsoft.com/office/drawing/2014/main" val="3142989702"/>
                  </a:ext>
                </a:extLst>
              </a:tr>
              <a:tr h="158723">
                <a:tc>
                  <a:txBody>
                    <a:bodyPr/>
                    <a:lstStyle/>
                    <a:p>
                      <a:pPr algn="ctr" fontAlgn="ctr">
                        <a:buNone/>
                      </a:pPr>
                      <a:r>
                        <a:rPr lang="en-US" sz="1100" u="none" strike="noStrike">
                          <a:effectLst/>
                        </a:rPr>
                        <a:t>Office 365 E3</a:t>
                      </a:r>
                      <a:endParaRPr lang="en-US" sz="1100" b="1" i="0" u="none" strike="noStrike">
                        <a:solidFill>
                          <a:srgbClr val="000000"/>
                        </a:solidFill>
                        <a:effectLst/>
                        <a:latin typeface="Segoe UI" panose="020B0502040204020203" pitchFamily="34" charset="0"/>
                      </a:endParaRPr>
                    </a:p>
                  </a:txBody>
                  <a:tcPr marL="9219" marR="9219" marT="9219" marB="0" anchor="ctr"/>
                </a:tc>
                <a:tc>
                  <a:txBody>
                    <a:bodyPr/>
                    <a:lstStyle/>
                    <a:p>
                      <a:pPr algn="ctr" fontAlgn="ctr">
                        <a:buNone/>
                      </a:pPr>
                      <a:r>
                        <a:rPr lang="he-IL" sz="1100" u="none" strike="noStrike">
                          <a:effectLst/>
                        </a:rPr>
                        <a:t>$23</a:t>
                      </a:r>
                      <a:endParaRPr lang="he-IL" sz="1100" b="0" i="0" u="none" strike="noStrike">
                        <a:solidFill>
                          <a:srgbClr val="000000"/>
                        </a:solidFill>
                        <a:effectLst/>
                        <a:latin typeface="Segoe UI" panose="020B0502040204020203" pitchFamily="34" charset="0"/>
                      </a:endParaRPr>
                    </a:p>
                  </a:txBody>
                  <a:tcPr marL="9219" marR="9219" marT="9219" marB="0" anchor="ctr"/>
                </a:tc>
                <a:tc>
                  <a:txBody>
                    <a:bodyPr/>
                    <a:lstStyle/>
                    <a:p>
                      <a:pPr algn="ctr" fontAlgn="ctr">
                        <a:buNone/>
                      </a:pPr>
                      <a:r>
                        <a:rPr lang="he-IL" sz="1100" u="none" strike="noStrike">
                          <a:effectLst/>
                        </a:rPr>
                        <a:t>$26</a:t>
                      </a:r>
                      <a:endParaRPr lang="he-IL" sz="1100" b="0" i="0" u="none" strike="noStrike">
                        <a:solidFill>
                          <a:srgbClr val="000000"/>
                        </a:solidFill>
                        <a:effectLst/>
                        <a:latin typeface="Segoe UI" panose="020B0502040204020203" pitchFamily="34" charset="0"/>
                      </a:endParaRPr>
                    </a:p>
                  </a:txBody>
                  <a:tcPr marL="9219" marR="9219" marT="9219" marB="0" anchor="ctr"/>
                </a:tc>
                <a:tc>
                  <a:txBody>
                    <a:bodyPr/>
                    <a:lstStyle/>
                    <a:p>
                      <a:pPr algn="ctr" fontAlgn="ctr">
                        <a:buNone/>
                      </a:pPr>
                      <a:r>
                        <a:rPr lang="he-IL" sz="1100" u="none" strike="noStrike">
                          <a:effectLst/>
                        </a:rPr>
                        <a:t>13%</a:t>
                      </a:r>
                      <a:endParaRPr lang="he-IL" sz="1100" b="0" i="0" u="none" strike="noStrike">
                        <a:solidFill>
                          <a:srgbClr val="000000"/>
                        </a:solidFill>
                        <a:effectLst/>
                        <a:latin typeface="Segoe UI" panose="020B0502040204020203" pitchFamily="34" charset="0"/>
                      </a:endParaRPr>
                    </a:p>
                  </a:txBody>
                  <a:tcPr marL="9219" marR="9219" marT="9219" marB="0" anchor="ctr"/>
                </a:tc>
                <a:extLst>
                  <a:ext uri="{0D108BD9-81ED-4DB2-BD59-A6C34878D82A}">
                    <a16:rowId xmlns:a16="http://schemas.microsoft.com/office/drawing/2014/main" val="1155285321"/>
                  </a:ext>
                </a:extLst>
              </a:tr>
              <a:tr h="158723">
                <a:tc>
                  <a:txBody>
                    <a:bodyPr/>
                    <a:lstStyle/>
                    <a:p>
                      <a:pPr algn="ctr" fontAlgn="ctr">
                        <a:buNone/>
                      </a:pPr>
                      <a:r>
                        <a:rPr lang="en-US" sz="1100" u="none" strike="noStrike">
                          <a:effectLst/>
                        </a:rPr>
                        <a:t>Office 365 E5</a:t>
                      </a:r>
                      <a:endParaRPr lang="en-US" sz="1100" b="1" i="0" u="none" strike="noStrike">
                        <a:solidFill>
                          <a:srgbClr val="000000"/>
                        </a:solidFill>
                        <a:effectLst/>
                        <a:latin typeface="Segoe UI" panose="020B0502040204020203" pitchFamily="34" charset="0"/>
                      </a:endParaRPr>
                    </a:p>
                  </a:txBody>
                  <a:tcPr marL="9219" marR="9219" marT="9219" marB="0" anchor="ctr"/>
                </a:tc>
                <a:tc>
                  <a:txBody>
                    <a:bodyPr/>
                    <a:lstStyle/>
                    <a:p>
                      <a:pPr algn="ctr" fontAlgn="ctr">
                        <a:buNone/>
                      </a:pPr>
                      <a:r>
                        <a:rPr lang="he-IL" sz="1100" u="none" strike="noStrike">
                          <a:effectLst/>
                        </a:rPr>
                        <a:t>$38</a:t>
                      </a:r>
                      <a:endParaRPr lang="he-IL" sz="1100" b="0" i="0" u="none" strike="noStrike">
                        <a:solidFill>
                          <a:srgbClr val="000000"/>
                        </a:solidFill>
                        <a:effectLst/>
                        <a:latin typeface="Segoe UI" panose="020B0502040204020203" pitchFamily="34" charset="0"/>
                      </a:endParaRPr>
                    </a:p>
                  </a:txBody>
                  <a:tcPr marL="9219" marR="9219" marT="9219" marB="0" anchor="ctr"/>
                </a:tc>
                <a:tc>
                  <a:txBody>
                    <a:bodyPr/>
                    <a:lstStyle/>
                    <a:p>
                      <a:pPr algn="ctr" fontAlgn="ctr">
                        <a:buNone/>
                      </a:pPr>
                      <a:r>
                        <a:rPr lang="he-IL" sz="1100" u="none" strike="noStrike">
                          <a:effectLst/>
                        </a:rPr>
                        <a:t>$41</a:t>
                      </a:r>
                      <a:endParaRPr lang="he-IL" sz="1100" b="0" i="0" u="none" strike="noStrike">
                        <a:solidFill>
                          <a:srgbClr val="000000"/>
                        </a:solidFill>
                        <a:effectLst/>
                        <a:latin typeface="Segoe UI" panose="020B0502040204020203" pitchFamily="34" charset="0"/>
                      </a:endParaRPr>
                    </a:p>
                  </a:txBody>
                  <a:tcPr marL="9219" marR="9219" marT="9219" marB="0" anchor="ctr"/>
                </a:tc>
                <a:tc>
                  <a:txBody>
                    <a:bodyPr/>
                    <a:lstStyle/>
                    <a:p>
                      <a:pPr algn="ctr" fontAlgn="ctr">
                        <a:buNone/>
                      </a:pPr>
                      <a:r>
                        <a:rPr lang="he-IL" sz="1100" u="none" strike="noStrike">
                          <a:effectLst/>
                        </a:rPr>
                        <a:t>8%</a:t>
                      </a:r>
                      <a:endParaRPr lang="he-IL" sz="1100" b="0" i="0" u="none" strike="noStrike">
                        <a:solidFill>
                          <a:srgbClr val="000000"/>
                        </a:solidFill>
                        <a:effectLst/>
                        <a:latin typeface="Segoe UI" panose="020B0502040204020203" pitchFamily="34" charset="0"/>
                      </a:endParaRPr>
                    </a:p>
                  </a:txBody>
                  <a:tcPr marL="9219" marR="9219" marT="9219" marB="0" anchor="ctr"/>
                </a:tc>
                <a:extLst>
                  <a:ext uri="{0D108BD9-81ED-4DB2-BD59-A6C34878D82A}">
                    <a16:rowId xmlns:a16="http://schemas.microsoft.com/office/drawing/2014/main" val="1867752200"/>
                  </a:ext>
                </a:extLst>
              </a:tr>
              <a:tr h="158723">
                <a:tc>
                  <a:txBody>
                    <a:bodyPr/>
                    <a:lstStyle/>
                    <a:p>
                      <a:pPr algn="ctr" fontAlgn="ctr">
                        <a:buNone/>
                      </a:pPr>
                      <a:r>
                        <a:rPr lang="en-US" sz="1100" u="none" strike="noStrike">
                          <a:effectLst/>
                        </a:rPr>
                        <a:t>Microsoft 365 E3</a:t>
                      </a:r>
                      <a:endParaRPr lang="en-US" sz="1100" b="1" i="0" u="none" strike="noStrike">
                        <a:solidFill>
                          <a:srgbClr val="000000"/>
                        </a:solidFill>
                        <a:effectLst/>
                        <a:latin typeface="Segoe UI" panose="020B0502040204020203" pitchFamily="34" charset="0"/>
                      </a:endParaRPr>
                    </a:p>
                  </a:txBody>
                  <a:tcPr marL="9219" marR="9219" marT="9219" marB="0" anchor="ctr"/>
                </a:tc>
                <a:tc>
                  <a:txBody>
                    <a:bodyPr/>
                    <a:lstStyle/>
                    <a:p>
                      <a:pPr algn="ctr" fontAlgn="ctr">
                        <a:buNone/>
                      </a:pPr>
                      <a:r>
                        <a:rPr lang="he-IL" sz="1100" u="none" strike="noStrike">
                          <a:effectLst/>
                        </a:rPr>
                        <a:t>$36</a:t>
                      </a:r>
                      <a:endParaRPr lang="he-IL" sz="1100" b="0" i="0" u="none" strike="noStrike">
                        <a:solidFill>
                          <a:srgbClr val="000000"/>
                        </a:solidFill>
                        <a:effectLst/>
                        <a:latin typeface="Segoe UI" panose="020B0502040204020203" pitchFamily="34" charset="0"/>
                      </a:endParaRPr>
                    </a:p>
                  </a:txBody>
                  <a:tcPr marL="9219" marR="9219" marT="9219" marB="0" anchor="ctr"/>
                </a:tc>
                <a:tc>
                  <a:txBody>
                    <a:bodyPr/>
                    <a:lstStyle/>
                    <a:p>
                      <a:pPr algn="ctr" fontAlgn="ctr">
                        <a:buNone/>
                      </a:pPr>
                      <a:r>
                        <a:rPr lang="he-IL" sz="1100" u="none" strike="noStrike">
                          <a:effectLst/>
                        </a:rPr>
                        <a:t>$39</a:t>
                      </a:r>
                      <a:endParaRPr lang="he-IL" sz="1100" b="0" i="0" u="none" strike="noStrike">
                        <a:solidFill>
                          <a:srgbClr val="000000"/>
                        </a:solidFill>
                        <a:effectLst/>
                        <a:latin typeface="Segoe UI" panose="020B0502040204020203" pitchFamily="34" charset="0"/>
                      </a:endParaRPr>
                    </a:p>
                  </a:txBody>
                  <a:tcPr marL="9219" marR="9219" marT="9219" marB="0" anchor="ctr"/>
                </a:tc>
                <a:tc>
                  <a:txBody>
                    <a:bodyPr/>
                    <a:lstStyle/>
                    <a:p>
                      <a:pPr algn="ctr" fontAlgn="ctr">
                        <a:buNone/>
                      </a:pPr>
                      <a:r>
                        <a:rPr lang="he-IL" sz="1100" u="none" strike="noStrike">
                          <a:effectLst/>
                        </a:rPr>
                        <a:t>8%</a:t>
                      </a:r>
                      <a:endParaRPr lang="he-IL" sz="1100" b="0" i="0" u="none" strike="noStrike">
                        <a:solidFill>
                          <a:srgbClr val="000000"/>
                        </a:solidFill>
                        <a:effectLst/>
                        <a:latin typeface="Segoe UI" panose="020B0502040204020203" pitchFamily="34" charset="0"/>
                      </a:endParaRPr>
                    </a:p>
                  </a:txBody>
                  <a:tcPr marL="9219" marR="9219" marT="9219" marB="0" anchor="ctr"/>
                </a:tc>
                <a:extLst>
                  <a:ext uri="{0D108BD9-81ED-4DB2-BD59-A6C34878D82A}">
                    <a16:rowId xmlns:a16="http://schemas.microsoft.com/office/drawing/2014/main" val="3050795835"/>
                  </a:ext>
                </a:extLst>
              </a:tr>
              <a:tr h="158723">
                <a:tc>
                  <a:txBody>
                    <a:bodyPr/>
                    <a:lstStyle/>
                    <a:p>
                      <a:pPr algn="ctr" fontAlgn="ctr">
                        <a:buNone/>
                      </a:pPr>
                      <a:r>
                        <a:rPr lang="en-US" sz="1100" u="none" strike="noStrike">
                          <a:effectLst/>
                        </a:rPr>
                        <a:t>Microsoft 365 E5</a:t>
                      </a:r>
                      <a:endParaRPr lang="en-US" sz="1100" b="1" i="0" u="none" strike="noStrike">
                        <a:solidFill>
                          <a:srgbClr val="000000"/>
                        </a:solidFill>
                        <a:effectLst/>
                        <a:latin typeface="Segoe UI" panose="020B0502040204020203" pitchFamily="34" charset="0"/>
                      </a:endParaRPr>
                    </a:p>
                  </a:txBody>
                  <a:tcPr marL="9219" marR="9219" marT="9219" marB="0" anchor="ctr"/>
                </a:tc>
                <a:tc>
                  <a:txBody>
                    <a:bodyPr/>
                    <a:lstStyle/>
                    <a:p>
                      <a:pPr algn="ctr" fontAlgn="ctr">
                        <a:buNone/>
                      </a:pPr>
                      <a:r>
                        <a:rPr lang="he-IL" sz="1100" u="none" strike="noStrike">
                          <a:effectLst/>
                        </a:rPr>
                        <a:t>$57</a:t>
                      </a:r>
                      <a:endParaRPr lang="he-IL" sz="1100" b="0" i="0" u="none" strike="noStrike">
                        <a:solidFill>
                          <a:srgbClr val="000000"/>
                        </a:solidFill>
                        <a:effectLst/>
                        <a:latin typeface="Segoe UI" panose="020B0502040204020203" pitchFamily="34" charset="0"/>
                      </a:endParaRPr>
                    </a:p>
                  </a:txBody>
                  <a:tcPr marL="9219" marR="9219" marT="9219" marB="0" anchor="ctr"/>
                </a:tc>
                <a:tc>
                  <a:txBody>
                    <a:bodyPr/>
                    <a:lstStyle/>
                    <a:p>
                      <a:pPr algn="ctr" fontAlgn="ctr">
                        <a:buNone/>
                      </a:pPr>
                      <a:r>
                        <a:rPr lang="he-IL" sz="1100" u="none" strike="noStrike">
                          <a:effectLst/>
                        </a:rPr>
                        <a:t>$60</a:t>
                      </a:r>
                      <a:endParaRPr lang="he-IL" sz="1100" b="0" i="0" u="none" strike="noStrike">
                        <a:solidFill>
                          <a:srgbClr val="000000"/>
                        </a:solidFill>
                        <a:effectLst/>
                        <a:latin typeface="Segoe UI" panose="020B0502040204020203" pitchFamily="34" charset="0"/>
                      </a:endParaRPr>
                    </a:p>
                  </a:txBody>
                  <a:tcPr marL="9219" marR="9219" marT="9219" marB="0" anchor="ctr"/>
                </a:tc>
                <a:tc>
                  <a:txBody>
                    <a:bodyPr/>
                    <a:lstStyle/>
                    <a:p>
                      <a:pPr algn="ctr" fontAlgn="ctr">
                        <a:buNone/>
                      </a:pPr>
                      <a:r>
                        <a:rPr lang="he-IL" sz="1100" u="none" strike="noStrike">
                          <a:effectLst/>
                        </a:rPr>
                        <a:t>5% </a:t>
                      </a:r>
                      <a:endParaRPr lang="he-IL" sz="1100" b="0" i="0" u="none" strike="noStrike">
                        <a:solidFill>
                          <a:srgbClr val="000000"/>
                        </a:solidFill>
                        <a:effectLst/>
                        <a:latin typeface="Segoe UI" panose="020B0502040204020203" pitchFamily="34" charset="0"/>
                      </a:endParaRPr>
                    </a:p>
                  </a:txBody>
                  <a:tcPr marL="9219" marR="9219" marT="9219" marB="0" anchor="ctr"/>
                </a:tc>
                <a:extLst>
                  <a:ext uri="{0D108BD9-81ED-4DB2-BD59-A6C34878D82A}">
                    <a16:rowId xmlns:a16="http://schemas.microsoft.com/office/drawing/2014/main" val="3572348249"/>
                  </a:ext>
                </a:extLst>
              </a:tr>
              <a:tr h="138409">
                <a:tc>
                  <a:txBody>
                    <a:bodyPr/>
                    <a:lstStyle/>
                    <a:p>
                      <a:pPr algn="l" fontAlgn="b">
                        <a:buNone/>
                      </a:pPr>
                      <a:endParaRPr lang="he-IL" sz="1100" b="0" i="0" u="none" strike="noStrike">
                        <a:solidFill>
                          <a:srgbClr val="000000"/>
                        </a:solidFill>
                        <a:effectLst/>
                        <a:latin typeface="Arial" panose="020B0604020202020204" pitchFamily="34" charset="0"/>
                      </a:endParaRPr>
                    </a:p>
                  </a:txBody>
                  <a:tcPr marL="9219" marR="9219" marT="9219" marB="0" anchor="b"/>
                </a:tc>
                <a:tc>
                  <a:txBody>
                    <a:bodyPr/>
                    <a:lstStyle/>
                    <a:p>
                      <a:pPr algn="l" fontAlgn="b">
                        <a:buNone/>
                      </a:pPr>
                      <a:endParaRPr lang="he-IL" sz="1100" b="0" i="0" u="none" strike="noStrike">
                        <a:solidFill>
                          <a:srgbClr val="000000"/>
                        </a:solidFill>
                        <a:effectLst/>
                        <a:latin typeface="Arial" panose="020B0604020202020204" pitchFamily="34" charset="0"/>
                      </a:endParaRPr>
                    </a:p>
                  </a:txBody>
                  <a:tcPr marL="9219" marR="9219" marT="9219" marB="0" anchor="b"/>
                </a:tc>
                <a:tc>
                  <a:txBody>
                    <a:bodyPr/>
                    <a:lstStyle/>
                    <a:p>
                      <a:pPr algn="l" fontAlgn="b">
                        <a:buNone/>
                      </a:pPr>
                      <a:endParaRPr lang="he-IL" sz="1100" b="0" i="0" u="none" strike="noStrike">
                        <a:solidFill>
                          <a:srgbClr val="000000"/>
                        </a:solidFill>
                        <a:effectLst/>
                        <a:latin typeface="Arial" panose="020B0604020202020204" pitchFamily="34" charset="0"/>
                      </a:endParaRPr>
                    </a:p>
                  </a:txBody>
                  <a:tcPr marL="9219" marR="9219" marT="9219" marB="0" anchor="b"/>
                </a:tc>
                <a:tc>
                  <a:txBody>
                    <a:bodyPr/>
                    <a:lstStyle/>
                    <a:p>
                      <a:pPr algn="l" fontAlgn="b">
                        <a:buNone/>
                      </a:pPr>
                      <a:endParaRPr lang="he-IL" sz="1100" b="0" i="0" u="none" strike="noStrike">
                        <a:solidFill>
                          <a:srgbClr val="000000"/>
                        </a:solidFill>
                        <a:effectLst/>
                        <a:latin typeface="Arial" panose="020B0604020202020204" pitchFamily="34" charset="0"/>
                      </a:endParaRPr>
                    </a:p>
                  </a:txBody>
                  <a:tcPr marL="9219" marR="9219" marT="9219" marB="0" anchor="b"/>
                </a:tc>
                <a:extLst>
                  <a:ext uri="{0D108BD9-81ED-4DB2-BD59-A6C34878D82A}">
                    <a16:rowId xmlns:a16="http://schemas.microsoft.com/office/drawing/2014/main" val="2645345676"/>
                  </a:ext>
                </a:extLst>
              </a:tr>
              <a:tr h="194796">
                <a:tc>
                  <a:txBody>
                    <a:bodyPr/>
                    <a:lstStyle/>
                    <a:p>
                      <a:pPr algn="ctr" fontAlgn="ctr">
                        <a:lnSpc>
                          <a:spcPts val="1500"/>
                        </a:lnSpc>
                        <a:buNone/>
                      </a:pPr>
                      <a:r>
                        <a:rPr lang="en-US" sz="1400" u="none" strike="noStrike">
                          <a:effectLst/>
                        </a:rPr>
                        <a:t>Business</a:t>
                      </a:r>
                      <a:endParaRPr lang="en-US" sz="1400" b="1" i="0" u="none" strike="noStrike">
                        <a:solidFill>
                          <a:srgbClr val="000000"/>
                        </a:solidFill>
                        <a:effectLst/>
                        <a:latin typeface="Segoe UI" panose="020B0502040204020203" pitchFamily="34" charset="0"/>
                      </a:endParaRPr>
                    </a:p>
                  </a:txBody>
                  <a:tcPr marL="9219" marR="9219" marT="9219" marB="0" anchor="ctr"/>
                </a:tc>
                <a:tc>
                  <a:txBody>
                    <a:bodyPr/>
                    <a:lstStyle/>
                    <a:p>
                      <a:pPr algn="l" fontAlgn="b">
                        <a:buNone/>
                      </a:pPr>
                      <a:endParaRPr lang="he-IL" sz="1100" b="0" i="0" u="none" strike="noStrike">
                        <a:solidFill>
                          <a:srgbClr val="000000"/>
                        </a:solidFill>
                        <a:effectLst/>
                        <a:latin typeface="Arial" panose="020B0604020202020204" pitchFamily="34" charset="0"/>
                      </a:endParaRPr>
                    </a:p>
                  </a:txBody>
                  <a:tcPr marL="9219" marR="9219" marT="9219" marB="0" anchor="b"/>
                </a:tc>
                <a:tc>
                  <a:txBody>
                    <a:bodyPr/>
                    <a:lstStyle/>
                    <a:p>
                      <a:pPr algn="l" fontAlgn="b">
                        <a:buNone/>
                      </a:pPr>
                      <a:endParaRPr lang="he-IL" sz="1100" b="0" i="0" u="none" strike="noStrike">
                        <a:solidFill>
                          <a:srgbClr val="000000"/>
                        </a:solidFill>
                        <a:effectLst/>
                        <a:latin typeface="Arial" panose="020B0604020202020204" pitchFamily="34" charset="0"/>
                      </a:endParaRPr>
                    </a:p>
                  </a:txBody>
                  <a:tcPr marL="9219" marR="9219" marT="9219" marB="0" anchor="b"/>
                </a:tc>
                <a:tc>
                  <a:txBody>
                    <a:bodyPr/>
                    <a:lstStyle/>
                    <a:p>
                      <a:pPr algn="l" fontAlgn="b">
                        <a:buNone/>
                      </a:pPr>
                      <a:endParaRPr lang="he-IL" sz="1100" b="0" i="0" u="none" strike="noStrike">
                        <a:solidFill>
                          <a:srgbClr val="000000"/>
                        </a:solidFill>
                        <a:effectLst/>
                        <a:latin typeface="Arial" panose="020B0604020202020204" pitchFamily="34" charset="0"/>
                      </a:endParaRPr>
                    </a:p>
                  </a:txBody>
                  <a:tcPr marL="9219" marR="9219" marT="9219" marB="0" anchor="b"/>
                </a:tc>
                <a:extLst>
                  <a:ext uri="{0D108BD9-81ED-4DB2-BD59-A6C34878D82A}">
                    <a16:rowId xmlns:a16="http://schemas.microsoft.com/office/drawing/2014/main" val="3886379393"/>
                  </a:ext>
                </a:extLst>
              </a:tr>
              <a:tr h="158723">
                <a:tc>
                  <a:txBody>
                    <a:bodyPr/>
                    <a:lstStyle/>
                    <a:p>
                      <a:pPr algn="ctr" fontAlgn="ctr">
                        <a:lnSpc>
                          <a:spcPts val="1500"/>
                        </a:lnSpc>
                        <a:buNone/>
                      </a:pPr>
                      <a:r>
                        <a:rPr lang="en-US" sz="1100" u="none" strike="noStrike">
                          <a:effectLst/>
                        </a:rPr>
                        <a:t>SKU</a:t>
                      </a:r>
                      <a:endParaRPr lang="en-US" sz="1100" b="1" i="0" u="none" strike="noStrike">
                        <a:solidFill>
                          <a:srgbClr val="000000"/>
                        </a:solidFill>
                        <a:effectLst/>
                        <a:latin typeface="Segoe UI" panose="020B0502040204020203" pitchFamily="34" charset="0"/>
                      </a:endParaRPr>
                    </a:p>
                  </a:txBody>
                  <a:tcPr marL="9219" marR="9219" marT="9219" marB="0" anchor="ctr"/>
                </a:tc>
                <a:tc>
                  <a:txBody>
                    <a:bodyPr/>
                    <a:lstStyle/>
                    <a:p>
                      <a:pPr algn="ctr" rtl="1" fontAlgn="ctr">
                        <a:buNone/>
                      </a:pPr>
                      <a:r>
                        <a:rPr lang="he-IL" sz="1100" u="none" strike="noStrike">
                          <a:effectLst/>
                        </a:rPr>
                        <a:t>מחיר ישן</a:t>
                      </a:r>
                      <a:endParaRPr lang="he-IL" sz="1100" b="1" i="0" u="none" strike="noStrike">
                        <a:solidFill>
                          <a:srgbClr val="000000"/>
                        </a:solidFill>
                        <a:effectLst/>
                        <a:latin typeface="Segoe UI" panose="020B0502040204020203" pitchFamily="34" charset="0"/>
                      </a:endParaRPr>
                    </a:p>
                  </a:txBody>
                  <a:tcPr marL="9219" marR="9219" marT="9219" marB="0" anchor="ctr"/>
                </a:tc>
                <a:tc>
                  <a:txBody>
                    <a:bodyPr/>
                    <a:lstStyle/>
                    <a:p>
                      <a:pPr algn="ctr" rtl="1" fontAlgn="ctr">
                        <a:buNone/>
                      </a:pPr>
                      <a:r>
                        <a:rPr lang="he-IL" sz="1100" u="none" strike="noStrike">
                          <a:effectLst/>
                        </a:rPr>
                        <a:t>חדש (1.7.2026)</a:t>
                      </a:r>
                      <a:endParaRPr lang="he-IL" sz="1100" b="1" i="0" u="none" strike="noStrike">
                        <a:solidFill>
                          <a:srgbClr val="000000"/>
                        </a:solidFill>
                        <a:effectLst/>
                        <a:latin typeface="Segoe UI" panose="020B0502040204020203" pitchFamily="34" charset="0"/>
                      </a:endParaRPr>
                    </a:p>
                  </a:txBody>
                  <a:tcPr marL="9219" marR="9219" marT="9219" marB="0" anchor="ctr"/>
                </a:tc>
                <a:tc>
                  <a:txBody>
                    <a:bodyPr/>
                    <a:lstStyle/>
                    <a:p>
                      <a:pPr algn="ctr" rtl="1" fontAlgn="ctr">
                        <a:buNone/>
                      </a:pPr>
                      <a:r>
                        <a:rPr lang="he-IL" sz="1100" u="none" strike="noStrike">
                          <a:effectLst/>
                        </a:rPr>
                        <a:t>שינוי</a:t>
                      </a:r>
                      <a:endParaRPr lang="he-IL" sz="1100" b="1" i="0" u="none" strike="noStrike">
                        <a:solidFill>
                          <a:srgbClr val="000000"/>
                        </a:solidFill>
                        <a:effectLst/>
                        <a:latin typeface="Segoe UI" panose="020B0502040204020203" pitchFamily="34" charset="0"/>
                      </a:endParaRPr>
                    </a:p>
                  </a:txBody>
                  <a:tcPr marL="9219" marR="9219" marT="9219" marB="0" anchor="ctr"/>
                </a:tc>
                <a:extLst>
                  <a:ext uri="{0D108BD9-81ED-4DB2-BD59-A6C34878D82A}">
                    <a16:rowId xmlns:a16="http://schemas.microsoft.com/office/drawing/2014/main" val="112840823"/>
                  </a:ext>
                </a:extLst>
              </a:tr>
              <a:tr h="158723">
                <a:tc>
                  <a:txBody>
                    <a:bodyPr/>
                    <a:lstStyle/>
                    <a:p>
                      <a:pPr algn="ctr" fontAlgn="ctr">
                        <a:lnSpc>
                          <a:spcPts val="1500"/>
                        </a:lnSpc>
                        <a:buNone/>
                      </a:pPr>
                      <a:r>
                        <a:rPr lang="en-US" sz="1100" u="none" strike="noStrike">
                          <a:effectLst/>
                        </a:rPr>
                        <a:t>Business Basic</a:t>
                      </a:r>
                      <a:endParaRPr lang="en-US" sz="1100" b="0" i="0" u="none" strike="noStrike">
                        <a:solidFill>
                          <a:srgbClr val="000000"/>
                        </a:solidFill>
                        <a:effectLst/>
                        <a:latin typeface="Segoe UI" panose="020B0502040204020203" pitchFamily="34" charset="0"/>
                      </a:endParaRPr>
                    </a:p>
                  </a:txBody>
                  <a:tcPr marL="9219" marR="9219" marT="9219" marB="0" anchor="ctr"/>
                </a:tc>
                <a:tc>
                  <a:txBody>
                    <a:bodyPr/>
                    <a:lstStyle/>
                    <a:p>
                      <a:pPr algn="ctr" fontAlgn="ctr">
                        <a:buNone/>
                      </a:pPr>
                      <a:r>
                        <a:rPr lang="he-IL" sz="1100" u="none" strike="noStrike">
                          <a:effectLst/>
                        </a:rPr>
                        <a:t>$6</a:t>
                      </a:r>
                      <a:endParaRPr lang="he-IL" sz="1100" b="0" i="0" u="none" strike="noStrike">
                        <a:solidFill>
                          <a:srgbClr val="000000"/>
                        </a:solidFill>
                        <a:effectLst/>
                        <a:latin typeface="Segoe UI" panose="020B0502040204020203" pitchFamily="34" charset="0"/>
                      </a:endParaRPr>
                    </a:p>
                  </a:txBody>
                  <a:tcPr marL="9219" marR="9219" marT="9219" marB="0" anchor="ctr"/>
                </a:tc>
                <a:tc>
                  <a:txBody>
                    <a:bodyPr/>
                    <a:lstStyle/>
                    <a:p>
                      <a:pPr algn="ctr" fontAlgn="ctr">
                        <a:buNone/>
                      </a:pPr>
                      <a:r>
                        <a:rPr lang="he-IL" sz="1100" u="none" strike="noStrike">
                          <a:effectLst/>
                        </a:rPr>
                        <a:t>$7</a:t>
                      </a:r>
                      <a:endParaRPr lang="he-IL" sz="1100" b="0" i="0" u="none" strike="noStrike">
                        <a:solidFill>
                          <a:srgbClr val="000000"/>
                        </a:solidFill>
                        <a:effectLst/>
                        <a:latin typeface="Segoe UI" panose="020B0502040204020203" pitchFamily="34" charset="0"/>
                      </a:endParaRPr>
                    </a:p>
                  </a:txBody>
                  <a:tcPr marL="9219" marR="9219" marT="9219" marB="0" anchor="ctr"/>
                </a:tc>
                <a:tc>
                  <a:txBody>
                    <a:bodyPr/>
                    <a:lstStyle/>
                    <a:p>
                      <a:pPr algn="ctr" fontAlgn="ctr">
                        <a:buNone/>
                      </a:pPr>
                      <a:r>
                        <a:rPr lang="he-IL" sz="1100" u="none" strike="noStrike">
                          <a:effectLst/>
                        </a:rPr>
                        <a:t>16%</a:t>
                      </a:r>
                      <a:endParaRPr lang="he-IL" sz="1100" b="0" i="0" u="none" strike="noStrike">
                        <a:solidFill>
                          <a:srgbClr val="000000"/>
                        </a:solidFill>
                        <a:effectLst/>
                        <a:latin typeface="Segoe UI" panose="020B0502040204020203" pitchFamily="34" charset="0"/>
                      </a:endParaRPr>
                    </a:p>
                  </a:txBody>
                  <a:tcPr marL="9219" marR="9219" marT="9219" marB="0" anchor="ctr"/>
                </a:tc>
                <a:extLst>
                  <a:ext uri="{0D108BD9-81ED-4DB2-BD59-A6C34878D82A}">
                    <a16:rowId xmlns:a16="http://schemas.microsoft.com/office/drawing/2014/main" val="2770801914"/>
                  </a:ext>
                </a:extLst>
              </a:tr>
              <a:tr h="158723">
                <a:tc>
                  <a:txBody>
                    <a:bodyPr/>
                    <a:lstStyle/>
                    <a:p>
                      <a:pPr algn="ctr" fontAlgn="ctr">
                        <a:buNone/>
                      </a:pPr>
                      <a:r>
                        <a:rPr lang="en-US" sz="1100" u="none" strike="noStrike">
                          <a:effectLst/>
                        </a:rPr>
                        <a:t>Business Standard</a:t>
                      </a:r>
                      <a:endParaRPr lang="en-US" sz="1100" b="0" i="0" u="none" strike="noStrike">
                        <a:solidFill>
                          <a:srgbClr val="000000"/>
                        </a:solidFill>
                        <a:effectLst/>
                        <a:latin typeface="Segoe UI" panose="020B0502040204020203" pitchFamily="34" charset="0"/>
                      </a:endParaRPr>
                    </a:p>
                  </a:txBody>
                  <a:tcPr marL="9219" marR="9219" marT="9219" marB="0" anchor="ctr"/>
                </a:tc>
                <a:tc>
                  <a:txBody>
                    <a:bodyPr/>
                    <a:lstStyle/>
                    <a:p>
                      <a:pPr algn="ctr" fontAlgn="ctr">
                        <a:buNone/>
                      </a:pPr>
                      <a:r>
                        <a:rPr lang="he-IL" sz="1100" u="none" strike="noStrike">
                          <a:effectLst/>
                        </a:rPr>
                        <a:t>$12.50</a:t>
                      </a:r>
                      <a:endParaRPr lang="he-IL" sz="1100" b="0" i="0" u="none" strike="noStrike">
                        <a:solidFill>
                          <a:srgbClr val="000000"/>
                        </a:solidFill>
                        <a:effectLst/>
                        <a:latin typeface="Segoe UI" panose="020B0502040204020203" pitchFamily="34" charset="0"/>
                      </a:endParaRPr>
                    </a:p>
                  </a:txBody>
                  <a:tcPr marL="9219" marR="9219" marT="9219" marB="0" anchor="ctr"/>
                </a:tc>
                <a:tc>
                  <a:txBody>
                    <a:bodyPr/>
                    <a:lstStyle/>
                    <a:p>
                      <a:pPr algn="ctr" fontAlgn="ctr">
                        <a:buNone/>
                      </a:pPr>
                      <a:r>
                        <a:rPr lang="he-IL" sz="1100" u="none" strike="noStrike">
                          <a:effectLst/>
                        </a:rPr>
                        <a:t>$14</a:t>
                      </a:r>
                      <a:endParaRPr lang="he-IL" sz="1100" b="0" i="0" u="none" strike="noStrike">
                        <a:solidFill>
                          <a:srgbClr val="000000"/>
                        </a:solidFill>
                        <a:effectLst/>
                        <a:latin typeface="Segoe UI" panose="020B0502040204020203" pitchFamily="34" charset="0"/>
                      </a:endParaRPr>
                    </a:p>
                  </a:txBody>
                  <a:tcPr marL="9219" marR="9219" marT="9219" marB="0" anchor="ctr"/>
                </a:tc>
                <a:tc>
                  <a:txBody>
                    <a:bodyPr/>
                    <a:lstStyle/>
                    <a:p>
                      <a:pPr algn="ctr" fontAlgn="ctr">
                        <a:buNone/>
                      </a:pPr>
                      <a:r>
                        <a:rPr lang="he-IL" sz="1100" u="none" strike="noStrike">
                          <a:effectLst/>
                        </a:rPr>
                        <a:t>12%</a:t>
                      </a:r>
                      <a:endParaRPr lang="he-IL" sz="1100" b="0" i="0" u="none" strike="noStrike">
                        <a:solidFill>
                          <a:srgbClr val="000000"/>
                        </a:solidFill>
                        <a:effectLst/>
                        <a:latin typeface="Segoe UI" panose="020B0502040204020203" pitchFamily="34" charset="0"/>
                      </a:endParaRPr>
                    </a:p>
                  </a:txBody>
                  <a:tcPr marL="9219" marR="9219" marT="9219" marB="0" anchor="ctr"/>
                </a:tc>
                <a:extLst>
                  <a:ext uri="{0D108BD9-81ED-4DB2-BD59-A6C34878D82A}">
                    <a16:rowId xmlns:a16="http://schemas.microsoft.com/office/drawing/2014/main" val="3797835036"/>
                  </a:ext>
                </a:extLst>
              </a:tr>
              <a:tr h="158723">
                <a:tc>
                  <a:txBody>
                    <a:bodyPr/>
                    <a:lstStyle/>
                    <a:p>
                      <a:pPr algn="ctr" fontAlgn="ctr">
                        <a:buNone/>
                      </a:pPr>
                      <a:r>
                        <a:rPr lang="en-US" sz="1100" u="none" strike="noStrike">
                          <a:effectLst/>
                        </a:rPr>
                        <a:t>Business Premium</a:t>
                      </a:r>
                      <a:endParaRPr lang="en-US" sz="1100" b="0" i="0" u="none" strike="noStrike">
                        <a:solidFill>
                          <a:srgbClr val="000000"/>
                        </a:solidFill>
                        <a:effectLst/>
                        <a:latin typeface="Segoe UI" panose="020B0502040204020203" pitchFamily="34" charset="0"/>
                      </a:endParaRPr>
                    </a:p>
                  </a:txBody>
                  <a:tcPr marL="9219" marR="9219" marT="9219" marB="0" anchor="ctr"/>
                </a:tc>
                <a:tc>
                  <a:txBody>
                    <a:bodyPr/>
                    <a:lstStyle/>
                    <a:p>
                      <a:pPr algn="ctr" fontAlgn="ctr">
                        <a:buNone/>
                      </a:pPr>
                      <a:r>
                        <a:rPr lang="he-IL" sz="1100" u="none" strike="noStrike">
                          <a:effectLst/>
                        </a:rPr>
                        <a:t>$22</a:t>
                      </a:r>
                      <a:endParaRPr lang="he-IL" sz="1100" b="0" i="0" u="none" strike="noStrike">
                        <a:solidFill>
                          <a:srgbClr val="000000"/>
                        </a:solidFill>
                        <a:effectLst/>
                        <a:latin typeface="Segoe UI" panose="020B0502040204020203" pitchFamily="34" charset="0"/>
                      </a:endParaRPr>
                    </a:p>
                  </a:txBody>
                  <a:tcPr marL="9219" marR="9219" marT="9219" marB="0" anchor="ctr"/>
                </a:tc>
                <a:tc>
                  <a:txBody>
                    <a:bodyPr/>
                    <a:lstStyle/>
                    <a:p>
                      <a:pPr algn="ctr" fontAlgn="ctr">
                        <a:buNone/>
                      </a:pPr>
                      <a:r>
                        <a:rPr lang="he-IL" sz="1100" u="none" strike="noStrike">
                          <a:effectLst/>
                        </a:rPr>
                        <a:t>$22</a:t>
                      </a:r>
                      <a:endParaRPr lang="he-IL" sz="1100" b="0" i="0" u="none" strike="noStrike">
                        <a:solidFill>
                          <a:srgbClr val="000000"/>
                        </a:solidFill>
                        <a:effectLst/>
                        <a:latin typeface="Segoe UI" panose="020B0502040204020203" pitchFamily="34" charset="0"/>
                      </a:endParaRPr>
                    </a:p>
                  </a:txBody>
                  <a:tcPr marL="9219" marR="9219" marT="9219" marB="0" anchor="ctr"/>
                </a:tc>
                <a:tc>
                  <a:txBody>
                    <a:bodyPr/>
                    <a:lstStyle/>
                    <a:p>
                      <a:pPr algn="ctr" rtl="1" fontAlgn="ctr">
                        <a:buNone/>
                      </a:pPr>
                      <a:r>
                        <a:rPr lang="he-IL" sz="1100" u="none" strike="noStrike">
                          <a:effectLst/>
                        </a:rPr>
                        <a:t>ללא שינוי </a:t>
                      </a:r>
                      <a:endParaRPr lang="he-IL" sz="1100" b="0" i="0" u="none" strike="noStrike">
                        <a:solidFill>
                          <a:srgbClr val="000000"/>
                        </a:solidFill>
                        <a:effectLst/>
                        <a:latin typeface="Segoe UI" panose="020B0502040204020203" pitchFamily="34" charset="0"/>
                      </a:endParaRPr>
                    </a:p>
                  </a:txBody>
                  <a:tcPr marL="9219" marR="9219" marT="9219" marB="0" anchor="ctr"/>
                </a:tc>
                <a:extLst>
                  <a:ext uri="{0D108BD9-81ED-4DB2-BD59-A6C34878D82A}">
                    <a16:rowId xmlns:a16="http://schemas.microsoft.com/office/drawing/2014/main" val="434492911"/>
                  </a:ext>
                </a:extLst>
              </a:tr>
              <a:tr h="138409">
                <a:tc>
                  <a:txBody>
                    <a:bodyPr/>
                    <a:lstStyle/>
                    <a:p>
                      <a:pPr algn="l" fontAlgn="b">
                        <a:buNone/>
                      </a:pPr>
                      <a:endParaRPr lang="he-IL" sz="1100" b="0" i="0" u="none" strike="noStrike">
                        <a:solidFill>
                          <a:srgbClr val="000000"/>
                        </a:solidFill>
                        <a:effectLst/>
                        <a:latin typeface="Arial" panose="020B0604020202020204" pitchFamily="34" charset="0"/>
                      </a:endParaRPr>
                    </a:p>
                  </a:txBody>
                  <a:tcPr marL="9219" marR="9219" marT="9219" marB="0" anchor="b"/>
                </a:tc>
                <a:tc>
                  <a:txBody>
                    <a:bodyPr/>
                    <a:lstStyle/>
                    <a:p>
                      <a:pPr algn="l" fontAlgn="b">
                        <a:buNone/>
                      </a:pPr>
                      <a:endParaRPr lang="he-IL" sz="1100" b="0" i="0" u="none" strike="noStrike">
                        <a:solidFill>
                          <a:srgbClr val="000000"/>
                        </a:solidFill>
                        <a:effectLst/>
                        <a:latin typeface="Arial" panose="020B0604020202020204" pitchFamily="34" charset="0"/>
                      </a:endParaRPr>
                    </a:p>
                  </a:txBody>
                  <a:tcPr marL="9219" marR="9219" marT="9219" marB="0" anchor="b"/>
                </a:tc>
                <a:tc>
                  <a:txBody>
                    <a:bodyPr/>
                    <a:lstStyle/>
                    <a:p>
                      <a:pPr algn="l" fontAlgn="b">
                        <a:buNone/>
                      </a:pPr>
                      <a:endParaRPr lang="he-IL" sz="1100" b="0" i="0" u="none" strike="noStrike">
                        <a:solidFill>
                          <a:srgbClr val="000000"/>
                        </a:solidFill>
                        <a:effectLst/>
                        <a:latin typeface="Arial" panose="020B0604020202020204" pitchFamily="34" charset="0"/>
                      </a:endParaRPr>
                    </a:p>
                  </a:txBody>
                  <a:tcPr marL="9219" marR="9219" marT="9219" marB="0" anchor="b"/>
                </a:tc>
                <a:tc>
                  <a:txBody>
                    <a:bodyPr/>
                    <a:lstStyle/>
                    <a:p>
                      <a:pPr algn="l" fontAlgn="b">
                        <a:buNone/>
                      </a:pPr>
                      <a:endParaRPr lang="he-IL" sz="1100" b="0" i="0" u="none" strike="noStrike">
                        <a:solidFill>
                          <a:srgbClr val="000000"/>
                        </a:solidFill>
                        <a:effectLst/>
                        <a:latin typeface="Arial" panose="020B0604020202020204" pitchFamily="34" charset="0"/>
                      </a:endParaRPr>
                    </a:p>
                  </a:txBody>
                  <a:tcPr marL="9219" marR="9219" marT="9219" marB="0" anchor="b"/>
                </a:tc>
                <a:extLst>
                  <a:ext uri="{0D108BD9-81ED-4DB2-BD59-A6C34878D82A}">
                    <a16:rowId xmlns:a16="http://schemas.microsoft.com/office/drawing/2014/main" val="2524411239"/>
                  </a:ext>
                </a:extLst>
              </a:tr>
              <a:tr h="194796">
                <a:tc>
                  <a:txBody>
                    <a:bodyPr/>
                    <a:lstStyle/>
                    <a:p>
                      <a:pPr algn="ctr" fontAlgn="ctr">
                        <a:lnSpc>
                          <a:spcPts val="1500"/>
                        </a:lnSpc>
                        <a:buNone/>
                      </a:pPr>
                      <a:r>
                        <a:rPr lang="en-US" sz="1400" u="none" strike="noStrike" dirty="0">
                          <a:effectLst/>
                        </a:rPr>
                        <a:t> Standalone Components </a:t>
                      </a:r>
                      <a:r>
                        <a:rPr lang="he-IL" sz="1400" u="none" strike="noStrike" dirty="0">
                          <a:effectLst/>
                        </a:rPr>
                        <a:t>(רישיון בודד)</a:t>
                      </a:r>
                      <a:endParaRPr lang="he-IL" sz="1400" b="1" i="0" u="none" strike="noStrike" dirty="0">
                        <a:solidFill>
                          <a:srgbClr val="000000"/>
                        </a:solidFill>
                        <a:effectLst/>
                        <a:latin typeface="Segoe UI" panose="020B0502040204020203" pitchFamily="34" charset="0"/>
                      </a:endParaRPr>
                    </a:p>
                  </a:txBody>
                  <a:tcPr marL="9219" marR="9219" marT="9219" marB="0" anchor="ctr"/>
                </a:tc>
                <a:tc>
                  <a:txBody>
                    <a:bodyPr/>
                    <a:lstStyle/>
                    <a:p>
                      <a:pPr algn="l" fontAlgn="b">
                        <a:buNone/>
                      </a:pPr>
                      <a:endParaRPr lang="he-IL" sz="1100" b="0" i="0" u="none" strike="noStrike">
                        <a:solidFill>
                          <a:srgbClr val="000000"/>
                        </a:solidFill>
                        <a:effectLst/>
                        <a:latin typeface="Arial" panose="020B0604020202020204" pitchFamily="34" charset="0"/>
                      </a:endParaRPr>
                    </a:p>
                  </a:txBody>
                  <a:tcPr marL="9219" marR="9219" marT="9219" marB="0" anchor="b"/>
                </a:tc>
                <a:tc>
                  <a:txBody>
                    <a:bodyPr/>
                    <a:lstStyle/>
                    <a:p>
                      <a:pPr algn="l" fontAlgn="b">
                        <a:buNone/>
                      </a:pPr>
                      <a:endParaRPr lang="he-IL" sz="1100" b="0" i="0" u="none" strike="noStrike">
                        <a:solidFill>
                          <a:srgbClr val="000000"/>
                        </a:solidFill>
                        <a:effectLst/>
                        <a:latin typeface="Arial" panose="020B0604020202020204" pitchFamily="34" charset="0"/>
                      </a:endParaRPr>
                    </a:p>
                  </a:txBody>
                  <a:tcPr marL="9219" marR="9219" marT="9219" marB="0" anchor="b"/>
                </a:tc>
                <a:tc>
                  <a:txBody>
                    <a:bodyPr/>
                    <a:lstStyle/>
                    <a:p>
                      <a:pPr algn="l" fontAlgn="b">
                        <a:buNone/>
                      </a:pPr>
                      <a:endParaRPr lang="he-IL" sz="1100" b="0" i="0" u="none" strike="noStrike">
                        <a:solidFill>
                          <a:srgbClr val="000000"/>
                        </a:solidFill>
                        <a:effectLst/>
                        <a:latin typeface="Arial" panose="020B0604020202020204" pitchFamily="34" charset="0"/>
                      </a:endParaRPr>
                    </a:p>
                  </a:txBody>
                  <a:tcPr marL="9219" marR="9219" marT="9219" marB="0" anchor="b"/>
                </a:tc>
                <a:extLst>
                  <a:ext uri="{0D108BD9-81ED-4DB2-BD59-A6C34878D82A}">
                    <a16:rowId xmlns:a16="http://schemas.microsoft.com/office/drawing/2014/main" val="1031509252"/>
                  </a:ext>
                </a:extLst>
              </a:tr>
              <a:tr h="158723">
                <a:tc>
                  <a:txBody>
                    <a:bodyPr/>
                    <a:lstStyle/>
                    <a:p>
                      <a:pPr algn="ctr" fontAlgn="ctr">
                        <a:lnSpc>
                          <a:spcPts val="1500"/>
                        </a:lnSpc>
                        <a:buNone/>
                      </a:pPr>
                      <a:r>
                        <a:rPr lang="en-US" sz="1100" u="none" strike="noStrike">
                          <a:effectLst/>
                        </a:rPr>
                        <a:t>SKU</a:t>
                      </a:r>
                      <a:endParaRPr lang="en-US" sz="1100" b="1" i="0" u="none" strike="noStrike">
                        <a:solidFill>
                          <a:srgbClr val="000000"/>
                        </a:solidFill>
                        <a:effectLst/>
                        <a:latin typeface="Segoe UI" panose="020B0502040204020203" pitchFamily="34" charset="0"/>
                      </a:endParaRPr>
                    </a:p>
                  </a:txBody>
                  <a:tcPr marL="9219" marR="9219" marT="9219" marB="0" anchor="ctr"/>
                </a:tc>
                <a:tc>
                  <a:txBody>
                    <a:bodyPr/>
                    <a:lstStyle/>
                    <a:p>
                      <a:pPr algn="ctr" rtl="1" fontAlgn="ctr">
                        <a:buNone/>
                      </a:pPr>
                      <a:r>
                        <a:rPr lang="he-IL" sz="1100" u="none" strike="noStrike">
                          <a:effectLst/>
                        </a:rPr>
                        <a:t>מחיר ישן</a:t>
                      </a:r>
                      <a:endParaRPr lang="he-IL" sz="1100" b="1" i="0" u="none" strike="noStrike">
                        <a:solidFill>
                          <a:srgbClr val="000000"/>
                        </a:solidFill>
                        <a:effectLst/>
                        <a:latin typeface="Segoe UI" panose="020B0502040204020203" pitchFamily="34" charset="0"/>
                      </a:endParaRPr>
                    </a:p>
                  </a:txBody>
                  <a:tcPr marL="9219" marR="9219" marT="9219" marB="0" anchor="ctr"/>
                </a:tc>
                <a:tc>
                  <a:txBody>
                    <a:bodyPr/>
                    <a:lstStyle/>
                    <a:p>
                      <a:pPr algn="ctr" rtl="1" fontAlgn="ctr">
                        <a:buNone/>
                      </a:pPr>
                      <a:r>
                        <a:rPr lang="he-IL" sz="1100" u="none" strike="noStrike">
                          <a:effectLst/>
                        </a:rPr>
                        <a:t>מחיר חדש</a:t>
                      </a:r>
                      <a:endParaRPr lang="he-IL" sz="1100" b="1" i="0" u="none" strike="noStrike">
                        <a:solidFill>
                          <a:srgbClr val="000000"/>
                        </a:solidFill>
                        <a:effectLst/>
                        <a:latin typeface="Segoe UI" panose="020B0502040204020203" pitchFamily="34" charset="0"/>
                      </a:endParaRPr>
                    </a:p>
                  </a:txBody>
                  <a:tcPr marL="9219" marR="9219" marT="9219" marB="0" anchor="ctr"/>
                </a:tc>
                <a:tc>
                  <a:txBody>
                    <a:bodyPr/>
                    <a:lstStyle/>
                    <a:p>
                      <a:pPr algn="ctr" rtl="1" fontAlgn="ctr">
                        <a:buNone/>
                      </a:pPr>
                      <a:r>
                        <a:rPr lang="he-IL" sz="1100" u="none" strike="noStrike">
                          <a:effectLst/>
                        </a:rPr>
                        <a:t>שינוי</a:t>
                      </a:r>
                      <a:endParaRPr lang="he-IL" sz="1100" b="1" i="0" u="none" strike="noStrike">
                        <a:solidFill>
                          <a:srgbClr val="000000"/>
                        </a:solidFill>
                        <a:effectLst/>
                        <a:latin typeface="Segoe UI" panose="020B0502040204020203" pitchFamily="34" charset="0"/>
                      </a:endParaRPr>
                    </a:p>
                  </a:txBody>
                  <a:tcPr marL="9219" marR="9219" marT="9219" marB="0" anchor="ctr"/>
                </a:tc>
                <a:extLst>
                  <a:ext uri="{0D108BD9-81ED-4DB2-BD59-A6C34878D82A}">
                    <a16:rowId xmlns:a16="http://schemas.microsoft.com/office/drawing/2014/main" val="1784410576"/>
                  </a:ext>
                </a:extLst>
              </a:tr>
              <a:tr h="138409">
                <a:tc>
                  <a:txBody>
                    <a:bodyPr/>
                    <a:lstStyle/>
                    <a:p>
                      <a:pPr algn="ctr" fontAlgn="b">
                        <a:lnSpc>
                          <a:spcPts val="1500"/>
                        </a:lnSpc>
                        <a:buNone/>
                      </a:pPr>
                      <a:r>
                        <a:rPr lang="en-US" sz="1100" u="none" strike="noStrike">
                          <a:effectLst/>
                        </a:rPr>
                        <a:t>Suite</a:t>
                      </a:r>
                      <a:endParaRPr lang="en-US" sz="1100" b="0" i="0" u="none" strike="noStrike">
                        <a:solidFill>
                          <a:srgbClr val="000000"/>
                        </a:solidFill>
                        <a:effectLst/>
                        <a:latin typeface="Arial" panose="020B0604020202020204" pitchFamily="34" charset="0"/>
                      </a:endParaRPr>
                    </a:p>
                  </a:txBody>
                  <a:tcPr marL="9219" marR="9219" marT="9219" marB="0" anchor="b"/>
                </a:tc>
                <a:tc>
                  <a:txBody>
                    <a:bodyPr/>
                    <a:lstStyle/>
                    <a:p>
                      <a:pPr algn="ctr" fontAlgn="b">
                        <a:buNone/>
                      </a:pPr>
                      <a:r>
                        <a:rPr lang="he-IL" sz="1100" u="none" strike="noStrike">
                          <a:effectLst/>
                        </a:rPr>
                        <a:t>—</a:t>
                      </a:r>
                      <a:endParaRPr lang="he-IL" sz="1100" b="0" i="0" u="none" strike="noStrike">
                        <a:solidFill>
                          <a:srgbClr val="000000"/>
                        </a:solidFill>
                        <a:effectLst/>
                        <a:latin typeface="Arial" panose="020B0604020202020204" pitchFamily="34" charset="0"/>
                      </a:endParaRPr>
                    </a:p>
                  </a:txBody>
                  <a:tcPr marL="9219" marR="9219" marT="9219" marB="0" anchor="b"/>
                </a:tc>
                <a:tc>
                  <a:txBody>
                    <a:bodyPr/>
                    <a:lstStyle/>
                    <a:p>
                      <a:pPr algn="ctr" fontAlgn="b">
                        <a:buNone/>
                      </a:pPr>
                      <a:r>
                        <a:rPr lang="he-IL" sz="1100" u="none" strike="noStrike">
                          <a:effectLst/>
                        </a:rPr>
                        <a:t>$12</a:t>
                      </a:r>
                      <a:endParaRPr lang="he-IL" sz="1100" b="0" i="0" u="none" strike="noStrike">
                        <a:solidFill>
                          <a:srgbClr val="000000"/>
                        </a:solidFill>
                        <a:effectLst/>
                        <a:latin typeface="Arial" panose="020B0604020202020204" pitchFamily="34" charset="0"/>
                      </a:endParaRPr>
                    </a:p>
                  </a:txBody>
                  <a:tcPr marL="9219" marR="9219" marT="9219" marB="0" anchor="b"/>
                </a:tc>
                <a:tc>
                  <a:txBody>
                    <a:bodyPr/>
                    <a:lstStyle/>
                    <a:p>
                      <a:pPr algn="ctr" rtl="1" fontAlgn="b">
                        <a:buNone/>
                      </a:pPr>
                      <a:r>
                        <a:rPr lang="he-IL" sz="1100" u="none" strike="noStrike">
                          <a:effectLst/>
                        </a:rPr>
                        <a:t>חדש</a:t>
                      </a:r>
                      <a:endParaRPr lang="he-IL" sz="1100" b="0" i="0" u="none" strike="noStrike">
                        <a:solidFill>
                          <a:srgbClr val="000000"/>
                        </a:solidFill>
                        <a:effectLst/>
                        <a:latin typeface="Arial" panose="020B0604020202020204" pitchFamily="34" charset="0"/>
                      </a:endParaRPr>
                    </a:p>
                  </a:txBody>
                  <a:tcPr marL="9219" marR="9219" marT="9219" marB="0" anchor="b"/>
                </a:tc>
                <a:extLst>
                  <a:ext uri="{0D108BD9-81ED-4DB2-BD59-A6C34878D82A}">
                    <a16:rowId xmlns:a16="http://schemas.microsoft.com/office/drawing/2014/main" val="2228188063"/>
                  </a:ext>
                </a:extLst>
              </a:tr>
              <a:tr h="138409">
                <a:tc>
                  <a:txBody>
                    <a:bodyPr/>
                    <a:lstStyle/>
                    <a:p>
                      <a:pPr algn="ctr" fontAlgn="b">
                        <a:buNone/>
                      </a:pPr>
                      <a:r>
                        <a:rPr lang="en-US" sz="1100" u="none" strike="noStrike">
                          <a:effectLst/>
                        </a:rPr>
                        <a:t>Windows E3</a:t>
                      </a:r>
                      <a:endParaRPr lang="en-US" sz="1100" b="0" i="0" u="none" strike="noStrike">
                        <a:solidFill>
                          <a:srgbClr val="000000"/>
                        </a:solidFill>
                        <a:effectLst/>
                        <a:latin typeface="Arial" panose="020B0604020202020204" pitchFamily="34" charset="0"/>
                      </a:endParaRPr>
                    </a:p>
                  </a:txBody>
                  <a:tcPr marL="9219" marR="9219" marT="9219" marB="0" anchor="b"/>
                </a:tc>
                <a:tc>
                  <a:txBody>
                    <a:bodyPr/>
                    <a:lstStyle/>
                    <a:p>
                      <a:pPr algn="ctr" fontAlgn="b">
                        <a:buNone/>
                      </a:pPr>
                      <a:r>
                        <a:rPr lang="he-IL" sz="1100" u="none" strike="noStrike">
                          <a:effectLst/>
                        </a:rPr>
                        <a:t>$6.63</a:t>
                      </a:r>
                      <a:endParaRPr lang="he-IL" sz="1100" b="0" i="0" u="none" strike="noStrike">
                        <a:solidFill>
                          <a:srgbClr val="000000"/>
                        </a:solidFill>
                        <a:effectLst/>
                        <a:latin typeface="Arial" panose="020B0604020202020204" pitchFamily="34" charset="0"/>
                      </a:endParaRPr>
                    </a:p>
                  </a:txBody>
                  <a:tcPr marL="9219" marR="9219" marT="9219" marB="0" anchor="b"/>
                </a:tc>
                <a:tc>
                  <a:txBody>
                    <a:bodyPr/>
                    <a:lstStyle/>
                    <a:p>
                      <a:pPr algn="ctr" fontAlgn="b">
                        <a:buNone/>
                      </a:pPr>
                      <a:r>
                        <a:rPr lang="he-IL" sz="1100" u="none" strike="noStrike">
                          <a:effectLst/>
                        </a:rPr>
                        <a:t>$7.63</a:t>
                      </a:r>
                      <a:endParaRPr lang="he-IL" sz="1100" b="0" i="0" u="none" strike="noStrike">
                        <a:solidFill>
                          <a:srgbClr val="000000"/>
                        </a:solidFill>
                        <a:effectLst/>
                        <a:latin typeface="Arial" panose="020B0604020202020204" pitchFamily="34" charset="0"/>
                      </a:endParaRPr>
                    </a:p>
                  </a:txBody>
                  <a:tcPr marL="9219" marR="9219" marT="9219" marB="0" anchor="b"/>
                </a:tc>
                <a:tc>
                  <a:txBody>
                    <a:bodyPr/>
                    <a:lstStyle/>
                    <a:p>
                      <a:pPr algn="ctr" fontAlgn="b">
                        <a:buNone/>
                      </a:pPr>
                      <a:r>
                        <a:rPr lang="he-IL" sz="1100" u="none" strike="noStrike">
                          <a:effectLst/>
                        </a:rPr>
                        <a:t>15%</a:t>
                      </a:r>
                      <a:endParaRPr lang="he-IL" sz="1100" b="0" i="0" u="none" strike="noStrike">
                        <a:solidFill>
                          <a:srgbClr val="000000"/>
                        </a:solidFill>
                        <a:effectLst/>
                        <a:latin typeface="Arial" panose="020B0604020202020204" pitchFamily="34" charset="0"/>
                      </a:endParaRPr>
                    </a:p>
                  </a:txBody>
                  <a:tcPr marL="9219" marR="9219" marT="9219" marB="0" anchor="b"/>
                </a:tc>
                <a:extLst>
                  <a:ext uri="{0D108BD9-81ED-4DB2-BD59-A6C34878D82A}">
                    <a16:rowId xmlns:a16="http://schemas.microsoft.com/office/drawing/2014/main" val="144968776"/>
                  </a:ext>
                </a:extLst>
              </a:tr>
              <a:tr h="138409">
                <a:tc>
                  <a:txBody>
                    <a:bodyPr/>
                    <a:lstStyle/>
                    <a:p>
                      <a:pPr algn="ctr" fontAlgn="b">
                        <a:buNone/>
                      </a:pPr>
                      <a:r>
                        <a:rPr lang="en-US" sz="1100" u="none" strike="noStrike">
                          <a:effectLst/>
                        </a:rPr>
                        <a:t>Apps for Business</a:t>
                      </a:r>
                      <a:endParaRPr lang="en-US" sz="1100" b="0" i="0" u="none" strike="noStrike">
                        <a:solidFill>
                          <a:srgbClr val="000000"/>
                        </a:solidFill>
                        <a:effectLst/>
                        <a:latin typeface="Arial" panose="020B0604020202020204" pitchFamily="34" charset="0"/>
                      </a:endParaRPr>
                    </a:p>
                  </a:txBody>
                  <a:tcPr marL="9219" marR="9219" marT="9219" marB="0" anchor="b"/>
                </a:tc>
                <a:tc>
                  <a:txBody>
                    <a:bodyPr/>
                    <a:lstStyle/>
                    <a:p>
                      <a:pPr algn="ctr" fontAlgn="b">
                        <a:buNone/>
                      </a:pPr>
                      <a:r>
                        <a:rPr lang="he-IL" sz="1100" u="none" strike="noStrike">
                          <a:effectLst/>
                        </a:rPr>
                        <a:t>$8.25</a:t>
                      </a:r>
                      <a:endParaRPr lang="he-IL" sz="1100" b="0" i="0" u="none" strike="noStrike">
                        <a:solidFill>
                          <a:srgbClr val="000000"/>
                        </a:solidFill>
                        <a:effectLst/>
                        <a:latin typeface="Arial" panose="020B0604020202020204" pitchFamily="34" charset="0"/>
                      </a:endParaRPr>
                    </a:p>
                  </a:txBody>
                  <a:tcPr marL="9219" marR="9219" marT="9219" marB="0" anchor="b"/>
                </a:tc>
                <a:tc>
                  <a:txBody>
                    <a:bodyPr/>
                    <a:lstStyle/>
                    <a:p>
                      <a:pPr algn="ctr" fontAlgn="b">
                        <a:buNone/>
                      </a:pPr>
                      <a:r>
                        <a:rPr lang="he-IL" sz="1100" u="none" strike="noStrike">
                          <a:effectLst/>
                        </a:rPr>
                        <a:t>$10</a:t>
                      </a:r>
                      <a:endParaRPr lang="he-IL" sz="1100" b="0" i="0" u="none" strike="noStrike">
                        <a:solidFill>
                          <a:srgbClr val="000000"/>
                        </a:solidFill>
                        <a:effectLst/>
                        <a:latin typeface="Arial" panose="020B0604020202020204" pitchFamily="34" charset="0"/>
                      </a:endParaRPr>
                    </a:p>
                  </a:txBody>
                  <a:tcPr marL="9219" marR="9219" marT="9219" marB="0" anchor="b"/>
                </a:tc>
                <a:tc>
                  <a:txBody>
                    <a:bodyPr/>
                    <a:lstStyle/>
                    <a:p>
                      <a:pPr algn="ctr" fontAlgn="b">
                        <a:buNone/>
                      </a:pPr>
                      <a:r>
                        <a:rPr lang="he-IL" sz="1100" u="none" strike="noStrike">
                          <a:effectLst/>
                        </a:rPr>
                        <a:t>21%</a:t>
                      </a:r>
                      <a:endParaRPr lang="he-IL" sz="1100" b="0" i="0" u="none" strike="noStrike">
                        <a:solidFill>
                          <a:srgbClr val="000000"/>
                        </a:solidFill>
                        <a:effectLst/>
                        <a:latin typeface="Arial" panose="020B0604020202020204" pitchFamily="34" charset="0"/>
                      </a:endParaRPr>
                    </a:p>
                  </a:txBody>
                  <a:tcPr marL="9219" marR="9219" marT="9219" marB="0" anchor="b"/>
                </a:tc>
                <a:extLst>
                  <a:ext uri="{0D108BD9-81ED-4DB2-BD59-A6C34878D82A}">
                    <a16:rowId xmlns:a16="http://schemas.microsoft.com/office/drawing/2014/main" val="4153030979"/>
                  </a:ext>
                </a:extLst>
              </a:tr>
              <a:tr h="138409">
                <a:tc>
                  <a:txBody>
                    <a:bodyPr/>
                    <a:lstStyle/>
                    <a:p>
                      <a:pPr algn="ctr" fontAlgn="b">
                        <a:buNone/>
                      </a:pPr>
                      <a:r>
                        <a:rPr lang="en-US" sz="1100" u="none" strike="noStrike">
                          <a:effectLst/>
                        </a:rPr>
                        <a:t>EMS E3</a:t>
                      </a:r>
                      <a:endParaRPr lang="en-US" sz="1100" b="0" i="0" u="none" strike="noStrike">
                        <a:solidFill>
                          <a:srgbClr val="000000"/>
                        </a:solidFill>
                        <a:effectLst/>
                        <a:latin typeface="Arial" panose="020B0604020202020204" pitchFamily="34" charset="0"/>
                      </a:endParaRPr>
                    </a:p>
                  </a:txBody>
                  <a:tcPr marL="9219" marR="9219" marT="9219" marB="0" anchor="b"/>
                </a:tc>
                <a:tc>
                  <a:txBody>
                    <a:bodyPr/>
                    <a:lstStyle/>
                    <a:p>
                      <a:pPr algn="ctr" fontAlgn="b">
                        <a:buNone/>
                      </a:pPr>
                      <a:r>
                        <a:rPr lang="he-IL" sz="1100" u="none" strike="noStrike">
                          <a:effectLst/>
                        </a:rPr>
                        <a:t>$10.60</a:t>
                      </a:r>
                      <a:endParaRPr lang="he-IL" sz="1100" b="0" i="0" u="none" strike="noStrike">
                        <a:solidFill>
                          <a:srgbClr val="000000"/>
                        </a:solidFill>
                        <a:effectLst/>
                        <a:latin typeface="Arial" panose="020B0604020202020204" pitchFamily="34" charset="0"/>
                      </a:endParaRPr>
                    </a:p>
                  </a:txBody>
                  <a:tcPr marL="9219" marR="9219" marT="9219" marB="0" anchor="b"/>
                </a:tc>
                <a:tc>
                  <a:txBody>
                    <a:bodyPr/>
                    <a:lstStyle/>
                    <a:p>
                      <a:pPr algn="ctr" fontAlgn="b">
                        <a:buNone/>
                      </a:pPr>
                      <a:r>
                        <a:rPr lang="he-IL" sz="1100" u="none" strike="noStrike">
                          <a:effectLst/>
                        </a:rPr>
                        <a:t>$12</a:t>
                      </a:r>
                      <a:endParaRPr lang="he-IL" sz="1100" b="0" i="0" u="none" strike="noStrike">
                        <a:solidFill>
                          <a:srgbClr val="000000"/>
                        </a:solidFill>
                        <a:effectLst/>
                        <a:latin typeface="Arial" panose="020B0604020202020204" pitchFamily="34" charset="0"/>
                      </a:endParaRPr>
                    </a:p>
                  </a:txBody>
                  <a:tcPr marL="9219" marR="9219" marT="9219" marB="0" anchor="b"/>
                </a:tc>
                <a:tc>
                  <a:txBody>
                    <a:bodyPr/>
                    <a:lstStyle/>
                    <a:p>
                      <a:pPr algn="ctr" fontAlgn="b">
                        <a:buNone/>
                      </a:pPr>
                      <a:r>
                        <a:rPr lang="he-IL" sz="1100" u="none" strike="noStrike">
                          <a:effectLst/>
                        </a:rPr>
                        <a:t>13%</a:t>
                      </a:r>
                      <a:endParaRPr lang="he-IL" sz="1100" b="0" i="0" u="none" strike="noStrike">
                        <a:solidFill>
                          <a:srgbClr val="000000"/>
                        </a:solidFill>
                        <a:effectLst/>
                        <a:latin typeface="Arial" panose="020B0604020202020204" pitchFamily="34" charset="0"/>
                      </a:endParaRPr>
                    </a:p>
                  </a:txBody>
                  <a:tcPr marL="9219" marR="9219" marT="9219" marB="0" anchor="b"/>
                </a:tc>
                <a:extLst>
                  <a:ext uri="{0D108BD9-81ED-4DB2-BD59-A6C34878D82A}">
                    <a16:rowId xmlns:a16="http://schemas.microsoft.com/office/drawing/2014/main" val="992483577"/>
                  </a:ext>
                </a:extLst>
              </a:tr>
              <a:tr h="138409">
                <a:tc>
                  <a:txBody>
                    <a:bodyPr/>
                    <a:lstStyle/>
                    <a:p>
                      <a:pPr algn="ctr" fontAlgn="b">
                        <a:buNone/>
                      </a:pPr>
                      <a:r>
                        <a:rPr lang="en-US" sz="1100" u="none" strike="noStrike">
                          <a:effectLst/>
                        </a:rPr>
                        <a:t>EMS E5</a:t>
                      </a:r>
                      <a:endParaRPr lang="en-US" sz="1100" b="0" i="0" u="none" strike="noStrike">
                        <a:solidFill>
                          <a:srgbClr val="000000"/>
                        </a:solidFill>
                        <a:effectLst/>
                        <a:latin typeface="Arial" panose="020B0604020202020204" pitchFamily="34" charset="0"/>
                      </a:endParaRPr>
                    </a:p>
                  </a:txBody>
                  <a:tcPr marL="9219" marR="9219" marT="9219" marB="0" anchor="b"/>
                </a:tc>
                <a:tc>
                  <a:txBody>
                    <a:bodyPr/>
                    <a:lstStyle/>
                    <a:p>
                      <a:pPr algn="ctr" fontAlgn="b">
                        <a:buNone/>
                      </a:pPr>
                      <a:r>
                        <a:rPr lang="he-IL" sz="1100" u="none" strike="noStrike">
                          <a:effectLst/>
                        </a:rPr>
                        <a:t>$16.40</a:t>
                      </a:r>
                      <a:endParaRPr lang="he-IL" sz="1100" b="0" i="0" u="none" strike="noStrike">
                        <a:solidFill>
                          <a:srgbClr val="000000"/>
                        </a:solidFill>
                        <a:effectLst/>
                        <a:latin typeface="Arial" panose="020B0604020202020204" pitchFamily="34" charset="0"/>
                      </a:endParaRPr>
                    </a:p>
                  </a:txBody>
                  <a:tcPr marL="9219" marR="9219" marT="9219" marB="0" anchor="b"/>
                </a:tc>
                <a:tc>
                  <a:txBody>
                    <a:bodyPr/>
                    <a:lstStyle/>
                    <a:p>
                      <a:pPr algn="ctr" fontAlgn="b">
                        <a:buNone/>
                      </a:pPr>
                      <a:r>
                        <a:rPr lang="he-IL" sz="1100" u="none" strike="noStrike">
                          <a:effectLst/>
                        </a:rPr>
                        <a:t>$18</a:t>
                      </a:r>
                      <a:endParaRPr lang="he-IL" sz="1100" b="0" i="0" u="none" strike="noStrike">
                        <a:solidFill>
                          <a:srgbClr val="000000"/>
                        </a:solidFill>
                        <a:effectLst/>
                        <a:latin typeface="Arial" panose="020B0604020202020204" pitchFamily="34" charset="0"/>
                      </a:endParaRPr>
                    </a:p>
                  </a:txBody>
                  <a:tcPr marL="9219" marR="9219" marT="9219" marB="0" anchor="b"/>
                </a:tc>
                <a:tc>
                  <a:txBody>
                    <a:bodyPr/>
                    <a:lstStyle/>
                    <a:p>
                      <a:pPr algn="ctr" fontAlgn="b">
                        <a:buNone/>
                      </a:pPr>
                      <a:r>
                        <a:rPr lang="he-IL" sz="1100" u="none" strike="noStrike">
                          <a:effectLst/>
                        </a:rPr>
                        <a:t>10%</a:t>
                      </a:r>
                      <a:endParaRPr lang="he-IL" sz="1100" b="0" i="0" u="none" strike="noStrike">
                        <a:solidFill>
                          <a:srgbClr val="000000"/>
                        </a:solidFill>
                        <a:effectLst/>
                        <a:latin typeface="Arial" panose="020B0604020202020204" pitchFamily="34" charset="0"/>
                      </a:endParaRPr>
                    </a:p>
                  </a:txBody>
                  <a:tcPr marL="9219" marR="9219" marT="9219" marB="0" anchor="b"/>
                </a:tc>
                <a:extLst>
                  <a:ext uri="{0D108BD9-81ED-4DB2-BD59-A6C34878D82A}">
                    <a16:rowId xmlns:a16="http://schemas.microsoft.com/office/drawing/2014/main" val="2075528301"/>
                  </a:ext>
                </a:extLst>
              </a:tr>
              <a:tr h="138409">
                <a:tc>
                  <a:txBody>
                    <a:bodyPr/>
                    <a:lstStyle/>
                    <a:p>
                      <a:pPr algn="ctr" fontAlgn="b">
                        <a:buNone/>
                      </a:pPr>
                      <a:r>
                        <a:rPr lang="en-US" sz="1100" u="none" strike="noStrike">
                          <a:effectLst/>
                        </a:rPr>
                        <a:t>Entra Plan 1</a:t>
                      </a:r>
                      <a:endParaRPr lang="en-US" sz="1100" b="0" i="0" u="none" strike="noStrike">
                        <a:solidFill>
                          <a:srgbClr val="000000"/>
                        </a:solidFill>
                        <a:effectLst/>
                        <a:latin typeface="Arial" panose="020B0604020202020204" pitchFamily="34" charset="0"/>
                      </a:endParaRPr>
                    </a:p>
                  </a:txBody>
                  <a:tcPr marL="9219" marR="9219" marT="9219" marB="0" anchor="b"/>
                </a:tc>
                <a:tc>
                  <a:txBody>
                    <a:bodyPr/>
                    <a:lstStyle/>
                    <a:p>
                      <a:pPr algn="ctr" fontAlgn="b">
                        <a:buNone/>
                      </a:pPr>
                      <a:r>
                        <a:rPr lang="he-IL" sz="1100" u="none" strike="noStrike">
                          <a:effectLst/>
                        </a:rPr>
                        <a:t>$6</a:t>
                      </a:r>
                      <a:endParaRPr lang="he-IL" sz="1100" b="0" i="0" u="none" strike="noStrike">
                        <a:solidFill>
                          <a:srgbClr val="000000"/>
                        </a:solidFill>
                        <a:effectLst/>
                        <a:latin typeface="Arial" panose="020B0604020202020204" pitchFamily="34" charset="0"/>
                      </a:endParaRPr>
                    </a:p>
                  </a:txBody>
                  <a:tcPr marL="9219" marR="9219" marT="9219" marB="0" anchor="b"/>
                </a:tc>
                <a:tc>
                  <a:txBody>
                    <a:bodyPr/>
                    <a:lstStyle/>
                    <a:p>
                      <a:pPr algn="ctr" fontAlgn="b">
                        <a:buNone/>
                      </a:pPr>
                      <a:r>
                        <a:rPr lang="he-IL" sz="1100" u="none" strike="noStrike">
                          <a:effectLst/>
                        </a:rPr>
                        <a:t>$7</a:t>
                      </a:r>
                      <a:endParaRPr lang="he-IL" sz="1100" b="0" i="0" u="none" strike="noStrike">
                        <a:solidFill>
                          <a:srgbClr val="000000"/>
                        </a:solidFill>
                        <a:effectLst/>
                        <a:latin typeface="Arial" panose="020B0604020202020204" pitchFamily="34" charset="0"/>
                      </a:endParaRPr>
                    </a:p>
                  </a:txBody>
                  <a:tcPr marL="9219" marR="9219" marT="9219" marB="0" anchor="b"/>
                </a:tc>
                <a:tc>
                  <a:txBody>
                    <a:bodyPr/>
                    <a:lstStyle/>
                    <a:p>
                      <a:pPr algn="ctr" fontAlgn="b">
                        <a:buNone/>
                      </a:pPr>
                      <a:r>
                        <a:rPr lang="he-IL" sz="1100" u="none" strike="noStrike">
                          <a:effectLst/>
                        </a:rPr>
                        <a:t>16%</a:t>
                      </a:r>
                      <a:endParaRPr lang="he-IL" sz="1100" b="0" i="0" u="none" strike="noStrike">
                        <a:solidFill>
                          <a:srgbClr val="000000"/>
                        </a:solidFill>
                        <a:effectLst/>
                        <a:latin typeface="Arial" panose="020B0604020202020204" pitchFamily="34" charset="0"/>
                      </a:endParaRPr>
                    </a:p>
                  </a:txBody>
                  <a:tcPr marL="9219" marR="9219" marT="9219" marB="0" anchor="b"/>
                </a:tc>
                <a:extLst>
                  <a:ext uri="{0D108BD9-81ED-4DB2-BD59-A6C34878D82A}">
                    <a16:rowId xmlns:a16="http://schemas.microsoft.com/office/drawing/2014/main" val="2468303175"/>
                  </a:ext>
                </a:extLst>
              </a:tr>
              <a:tr h="138409">
                <a:tc>
                  <a:txBody>
                    <a:bodyPr/>
                    <a:lstStyle/>
                    <a:p>
                      <a:pPr algn="ctr" fontAlgn="b">
                        <a:buNone/>
                      </a:pPr>
                      <a:r>
                        <a:rPr lang="en-US" sz="1100" u="none" strike="noStrike">
                          <a:effectLst/>
                        </a:rPr>
                        <a:t>Entra Plan 2</a:t>
                      </a:r>
                      <a:endParaRPr lang="en-US" sz="1100" b="0" i="0" u="none" strike="noStrike">
                        <a:solidFill>
                          <a:srgbClr val="000000"/>
                        </a:solidFill>
                        <a:effectLst/>
                        <a:latin typeface="Arial" panose="020B0604020202020204" pitchFamily="34" charset="0"/>
                      </a:endParaRPr>
                    </a:p>
                  </a:txBody>
                  <a:tcPr marL="9219" marR="9219" marT="9219" marB="0" anchor="b"/>
                </a:tc>
                <a:tc>
                  <a:txBody>
                    <a:bodyPr/>
                    <a:lstStyle/>
                    <a:p>
                      <a:pPr algn="ctr" fontAlgn="b">
                        <a:buNone/>
                      </a:pPr>
                      <a:r>
                        <a:rPr lang="he-IL" sz="1100" u="none" strike="noStrike">
                          <a:effectLst/>
                        </a:rPr>
                        <a:t>$9</a:t>
                      </a:r>
                      <a:endParaRPr lang="he-IL" sz="1100" b="0" i="0" u="none" strike="noStrike">
                        <a:solidFill>
                          <a:srgbClr val="000000"/>
                        </a:solidFill>
                        <a:effectLst/>
                        <a:latin typeface="Arial" panose="020B0604020202020204" pitchFamily="34" charset="0"/>
                      </a:endParaRPr>
                    </a:p>
                  </a:txBody>
                  <a:tcPr marL="9219" marR="9219" marT="9219" marB="0" anchor="b"/>
                </a:tc>
                <a:tc>
                  <a:txBody>
                    <a:bodyPr/>
                    <a:lstStyle/>
                    <a:p>
                      <a:pPr algn="ctr" fontAlgn="b">
                        <a:buNone/>
                      </a:pPr>
                      <a:r>
                        <a:rPr lang="he-IL" sz="1100" u="none" strike="noStrike" dirty="0">
                          <a:effectLst/>
                        </a:rPr>
                        <a:t>$10</a:t>
                      </a:r>
                      <a:endParaRPr lang="he-IL" sz="1100" b="0" i="0" u="none" strike="noStrike" dirty="0">
                        <a:solidFill>
                          <a:srgbClr val="000000"/>
                        </a:solidFill>
                        <a:effectLst/>
                        <a:latin typeface="Arial" panose="020B0604020202020204" pitchFamily="34" charset="0"/>
                      </a:endParaRPr>
                    </a:p>
                  </a:txBody>
                  <a:tcPr marL="9219" marR="9219" marT="9219" marB="0" anchor="b"/>
                </a:tc>
                <a:tc>
                  <a:txBody>
                    <a:bodyPr/>
                    <a:lstStyle/>
                    <a:p>
                      <a:pPr algn="ctr" fontAlgn="b">
                        <a:buNone/>
                      </a:pPr>
                      <a:r>
                        <a:rPr lang="he-IL" sz="1100" u="none" strike="noStrike" dirty="0">
                          <a:effectLst/>
                        </a:rPr>
                        <a:t>11% </a:t>
                      </a:r>
                      <a:endParaRPr lang="he-IL" sz="1100" b="0" i="0" u="none" strike="noStrike" dirty="0">
                        <a:solidFill>
                          <a:srgbClr val="000000"/>
                        </a:solidFill>
                        <a:effectLst/>
                        <a:latin typeface="Arial" panose="020B0604020202020204" pitchFamily="34" charset="0"/>
                      </a:endParaRPr>
                    </a:p>
                  </a:txBody>
                  <a:tcPr marL="9219" marR="9219" marT="9219" marB="0" anchor="b"/>
                </a:tc>
                <a:extLst>
                  <a:ext uri="{0D108BD9-81ED-4DB2-BD59-A6C34878D82A}">
                    <a16:rowId xmlns:a16="http://schemas.microsoft.com/office/drawing/2014/main" val="1867624125"/>
                  </a:ext>
                </a:extLst>
              </a:tr>
            </a:tbl>
          </a:graphicData>
        </a:graphic>
      </p:graphicFrame>
    </p:spTree>
    <p:extLst>
      <p:ext uri="{BB962C8B-B14F-4D97-AF65-F5344CB8AC3E}">
        <p14:creationId xmlns:p14="http://schemas.microsoft.com/office/powerpoint/2010/main" val="1007749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0B9E45-FF17-E563-C138-A59A7C38B43A}"/>
            </a:ext>
          </a:extLst>
        </p:cNvPr>
        <p:cNvGrpSpPr/>
        <p:nvPr/>
      </p:nvGrpSpPr>
      <p:grpSpPr>
        <a:xfrm>
          <a:off x="0" y="0"/>
          <a:ext cx="0" cy="0"/>
          <a:chOff x="0" y="0"/>
          <a:chExt cx="0" cy="0"/>
        </a:xfrm>
      </p:grpSpPr>
      <p:sp>
        <p:nvSpPr>
          <p:cNvPr id="4" name="TextBox 7">
            <a:extLst>
              <a:ext uri="{FF2B5EF4-FFF2-40B4-BE49-F238E27FC236}">
                <a16:creationId xmlns:a16="http://schemas.microsoft.com/office/drawing/2014/main" id="{8CADD070-0A02-BB87-F2F2-3C996B043A7B}"/>
              </a:ext>
            </a:extLst>
          </p:cNvPr>
          <p:cNvSpPr txBox="1"/>
          <p:nvPr/>
        </p:nvSpPr>
        <p:spPr>
          <a:xfrm>
            <a:off x="2849042" y="282972"/>
            <a:ext cx="6843540" cy="630942"/>
          </a:xfrm>
          <a:prstGeom prst="rect">
            <a:avLst/>
          </a:prstGeom>
          <a:noFill/>
        </p:spPr>
        <p:txBody>
          <a:bodyPr wrap="none" rtlCol="0">
            <a:spAutoFit/>
          </a:bodyPr>
          <a:lstStyle/>
          <a:p>
            <a:pPr algn="r" rtl="1"/>
            <a:r>
              <a:rPr lang="he-IL" sz="3500" b="1" dirty="0">
                <a:solidFill>
                  <a:srgbClr val="1D3B6C"/>
                </a:solidFill>
                <a:latin typeface="Segoe UI" panose="020B0502040204020203" pitchFamily="34" charset="0"/>
                <a:cs typeface="Segoe UI" panose="020B0502040204020203" pitchFamily="34" charset="0"/>
              </a:rPr>
              <a:t>מפגש מיוחד לקהילת שותפי </a:t>
            </a:r>
            <a:r>
              <a:rPr lang="en-US" sz="3500" b="1" dirty="0">
                <a:solidFill>
                  <a:srgbClr val="1D3B6C"/>
                </a:solidFill>
                <a:latin typeface="Segoe UI" panose="020B0502040204020203" pitchFamily="34" charset="0"/>
                <a:cs typeface="Segoe UI" panose="020B0502040204020203" pitchFamily="34" charset="0"/>
              </a:rPr>
              <a:t>CMS</a:t>
            </a:r>
          </a:p>
        </p:txBody>
      </p:sp>
      <p:graphicFrame>
        <p:nvGraphicFramePr>
          <p:cNvPr id="5" name="אובייקט 4">
            <a:extLst>
              <a:ext uri="{FF2B5EF4-FFF2-40B4-BE49-F238E27FC236}">
                <a16:creationId xmlns:a16="http://schemas.microsoft.com/office/drawing/2014/main" id="{A0202E48-17D0-98C3-CB7E-29540DB0E595}"/>
              </a:ext>
            </a:extLst>
          </p:cNvPr>
          <p:cNvGraphicFramePr>
            <a:graphicFrameLocks noChangeAspect="1"/>
          </p:cNvGraphicFramePr>
          <p:nvPr/>
        </p:nvGraphicFramePr>
        <p:xfrm>
          <a:off x="87797" y="89576"/>
          <a:ext cx="2254950" cy="901980"/>
        </p:xfrm>
        <a:graphic>
          <a:graphicData uri="http://schemas.openxmlformats.org/presentationml/2006/ole">
            <mc:AlternateContent xmlns:mc="http://schemas.openxmlformats.org/markup-compatibility/2006">
              <mc:Choice xmlns:v="urn:schemas-microsoft-com:vml" Requires="v">
                <p:oleObj name="Acrobat Document" r:id="rId2" imgW="9524956" imgH="3809855" progId="Acrobat.Document.DC">
                  <p:embed/>
                </p:oleObj>
              </mc:Choice>
              <mc:Fallback>
                <p:oleObj name="Acrobat Document" r:id="rId2" imgW="9524956" imgH="3809855" progId="Acrobat.Document.DC">
                  <p:embed/>
                  <p:pic>
                    <p:nvPicPr>
                      <p:cNvPr id="5" name="אובייקט 4">
                        <a:extLst>
                          <a:ext uri="{FF2B5EF4-FFF2-40B4-BE49-F238E27FC236}">
                            <a16:creationId xmlns:a16="http://schemas.microsoft.com/office/drawing/2014/main" id="{4EAC8EBE-9630-19F4-E659-BCC8ACBF2CB4}"/>
                          </a:ext>
                        </a:extLst>
                      </p:cNvPr>
                      <p:cNvPicPr/>
                      <p:nvPr/>
                    </p:nvPicPr>
                    <p:blipFill>
                      <a:blip r:embed="rId3"/>
                      <a:stretch>
                        <a:fillRect/>
                      </a:stretch>
                    </p:blipFill>
                    <p:spPr>
                      <a:xfrm>
                        <a:off x="87797" y="89576"/>
                        <a:ext cx="2254950" cy="901980"/>
                      </a:xfrm>
                      <a:prstGeom prst="rect">
                        <a:avLst/>
                      </a:prstGeom>
                    </p:spPr>
                  </p:pic>
                </p:oleObj>
              </mc:Fallback>
            </mc:AlternateContent>
          </a:graphicData>
        </a:graphic>
      </p:graphicFrame>
      <p:pic>
        <p:nvPicPr>
          <p:cNvPr id="6" name="Picture 6" descr="Microsoft logo">
            <a:extLst>
              <a:ext uri="{FF2B5EF4-FFF2-40B4-BE49-F238E27FC236}">
                <a16:creationId xmlns:a16="http://schemas.microsoft.com/office/drawing/2014/main" id="{4BB60E9E-A340-DD1C-2551-E79531DAA8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45658" y="329244"/>
            <a:ext cx="1984585" cy="422643"/>
          </a:xfrm>
          <a:prstGeom prst="rect">
            <a:avLst/>
          </a:prstGeom>
          <a:noFill/>
          <a:extLst>
            <a:ext uri="{909E8E84-426E-40DD-AFC4-6F175D3DCCD1}">
              <a14:hiddenFill xmlns:a14="http://schemas.microsoft.com/office/drawing/2010/main">
                <a:solidFill>
                  <a:srgbClr val="FFFFFF"/>
                </a:solidFill>
              </a14:hiddenFill>
            </a:ext>
          </a:extLst>
        </p:spPr>
      </p:pic>
      <p:sp>
        <p:nvSpPr>
          <p:cNvPr id="9" name="תיבת טקסט 8">
            <a:extLst>
              <a:ext uri="{FF2B5EF4-FFF2-40B4-BE49-F238E27FC236}">
                <a16:creationId xmlns:a16="http://schemas.microsoft.com/office/drawing/2014/main" id="{F13B5799-CBF5-558A-0790-825651BB9474}"/>
              </a:ext>
            </a:extLst>
          </p:cNvPr>
          <p:cNvSpPr txBox="1"/>
          <p:nvPr/>
        </p:nvSpPr>
        <p:spPr>
          <a:xfrm>
            <a:off x="3296120" y="991556"/>
            <a:ext cx="6096000" cy="369332"/>
          </a:xfrm>
          <a:prstGeom prst="rect">
            <a:avLst/>
          </a:prstGeom>
          <a:noFill/>
        </p:spPr>
        <p:txBody>
          <a:bodyPr wrap="square">
            <a:spAutoFit/>
          </a:bodyPr>
          <a:lstStyle/>
          <a:p>
            <a:pPr algn="ctr"/>
            <a:r>
              <a:rPr lang="en-US" b="1" u="sng" dirty="0"/>
              <a:t>Copilot Business offers and promotions</a:t>
            </a:r>
            <a:endParaRPr lang="he-IL" b="1" u="sng" dirty="0"/>
          </a:p>
        </p:txBody>
      </p:sp>
      <p:sp>
        <p:nvSpPr>
          <p:cNvPr id="3" name="תיבת טקסט 2">
            <a:extLst>
              <a:ext uri="{FF2B5EF4-FFF2-40B4-BE49-F238E27FC236}">
                <a16:creationId xmlns:a16="http://schemas.microsoft.com/office/drawing/2014/main" id="{62AB3635-8AFF-E86E-E771-A9255A77211E}"/>
              </a:ext>
            </a:extLst>
          </p:cNvPr>
          <p:cNvSpPr txBox="1"/>
          <p:nvPr/>
        </p:nvSpPr>
        <p:spPr>
          <a:xfrm>
            <a:off x="87796" y="1438530"/>
            <a:ext cx="12104203" cy="954107"/>
          </a:xfrm>
          <a:prstGeom prst="rect">
            <a:avLst/>
          </a:prstGeom>
          <a:noFill/>
        </p:spPr>
        <p:txBody>
          <a:bodyPr wrap="square">
            <a:spAutoFit/>
          </a:bodyPr>
          <a:lstStyle/>
          <a:p>
            <a:pPr algn="r" rtl="1">
              <a:buNone/>
            </a:pPr>
            <a:r>
              <a:rPr lang="he-IL" sz="1400" dirty="0">
                <a:effectLst/>
                <a:latin typeface="Aptos" panose="020B0004020202020204" pitchFamily="34" charset="0"/>
                <a:ea typeface="Aptos" panose="020B0004020202020204" pitchFamily="34" charset="0"/>
                <a:cs typeface="Arial" panose="020B0604020202020204" pitchFamily="34" charset="0"/>
              </a:rPr>
              <a:t>כמו שאתם כבר יודעים, מיקרוסופט השיקה את </a:t>
            </a:r>
            <a:r>
              <a:rPr lang="en-US" sz="1400" dirty="0">
                <a:effectLst/>
                <a:latin typeface="Aptos" panose="020B0004020202020204" pitchFamily="34" charset="0"/>
                <a:ea typeface="Aptos" panose="020B0004020202020204" pitchFamily="34" charset="0"/>
                <a:cs typeface="Aptos" panose="020B0004020202020204" pitchFamily="34" charset="0"/>
              </a:rPr>
              <a:t>Microsoft 365 Copilot Business </a:t>
            </a:r>
            <a:r>
              <a:rPr lang="he-IL" sz="1400" dirty="0">
                <a:effectLst/>
                <a:latin typeface="Aptos" panose="020B0004020202020204" pitchFamily="34" charset="0"/>
                <a:ea typeface="Aptos" panose="020B0004020202020204" pitchFamily="34" charset="0"/>
                <a:cs typeface="Arial" panose="020B0604020202020204" pitchFamily="34" charset="0"/>
              </a:rPr>
              <a:t>  לקוחות </a:t>
            </a:r>
            <a:r>
              <a:rPr lang="en-US" sz="1400" dirty="0">
                <a:effectLst/>
                <a:latin typeface="Aptos" panose="020B0004020202020204" pitchFamily="34" charset="0"/>
                <a:ea typeface="Aptos" panose="020B0004020202020204" pitchFamily="34" charset="0"/>
                <a:cs typeface="Aptos" panose="020B0004020202020204" pitchFamily="34" charset="0"/>
              </a:rPr>
              <a:t>SMB </a:t>
            </a:r>
            <a:r>
              <a:rPr lang="he-IL" sz="1400" dirty="0">
                <a:effectLst/>
                <a:latin typeface="Aptos" panose="020B0004020202020204" pitchFamily="34" charset="0"/>
                <a:ea typeface="Aptos" panose="020B0004020202020204" pitchFamily="34" charset="0"/>
                <a:cs typeface="Arial" panose="020B0604020202020204" pitchFamily="34" charset="0"/>
              </a:rPr>
              <a:t> עד 300 משתמשים - עם אותן יכולות ועוצמה של</a:t>
            </a:r>
            <a:r>
              <a:rPr lang="en-US" sz="1400" dirty="0">
                <a:effectLst/>
                <a:latin typeface="Aptos" panose="020B0004020202020204" pitchFamily="34" charset="0"/>
                <a:ea typeface="Aptos" panose="020B0004020202020204" pitchFamily="34" charset="0"/>
                <a:cs typeface="Aptos" panose="020B0004020202020204" pitchFamily="34" charset="0"/>
              </a:rPr>
              <a:t> Microsoft 365 Copilot </a:t>
            </a:r>
            <a:r>
              <a:rPr lang="he-IL" sz="1400" dirty="0">
                <a:effectLst/>
                <a:latin typeface="Aptos" panose="020B0004020202020204" pitchFamily="34" charset="0"/>
                <a:ea typeface="Aptos" panose="020B0004020202020204" pitchFamily="34" charset="0"/>
                <a:cs typeface="Arial" panose="020B0604020202020204" pitchFamily="34" charset="0"/>
              </a:rPr>
              <a:t>אך במחיר נגיש יותר</a:t>
            </a:r>
            <a:r>
              <a:rPr lang="en-US" sz="1400" dirty="0">
                <a:effectLst/>
                <a:latin typeface="Aptos" panose="020B0004020202020204" pitchFamily="34" charset="0"/>
                <a:ea typeface="Aptos" panose="020B0004020202020204" pitchFamily="34" charset="0"/>
                <a:cs typeface="Aptos" panose="020B0004020202020204" pitchFamily="34" charset="0"/>
              </a:rPr>
              <a:t>.</a:t>
            </a:r>
          </a:p>
          <a:p>
            <a:pPr algn="r" rtl="1">
              <a:buNone/>
            </a:pPr>
            <a:r>
              <a:rPr lang="he-IL" sz="1400" dirty="0">
                <a:effectLst/>
                <a:latin typeface="Aptos" panose="020B0004020202020204" pitchFamily="34" charset="0"/>
                <a:ea typeface="Aptos" panose="020B0004020202020204" pitchFamily="34" charset="0"/>
                <a:cs typeface="Arial" panose="020B0604020202020204" pitchFamily="34" charset="0"/>
              </a:rPr>
              <a:t>כדי להקל על מכירה ואימוץ אצל השותפים עם הלקוחות, זמינות עד ה </a:t>
            </a:r>
            <a:r>
              <a:rPr lang="he-IL" sz="1400" b="1" dirty="0">
                <a:effectLst/>
                <a:latin typeface="Aptos" panose="020B0004020202020204" pitchFamily="34" charset="0"/>
                <a:ea typeface="Aptos" panose="020B0004020202020204" pitchFamily="34" charset="0"/>
                <a:cs typeface="Arial" panose="020B0604020202020204" pitchFamily="34" charset="0"/>
              </a:rPr>
              <a:t>30.6.2026</a:t>
            </a:r>
            <a:r>
              <a:rPr lang="he-IL" sz="1400" dirty="0">
                <a:effectLst/>
                <a:latin typeface="Aptos" panose="020B0004020202020204" pitchFamily="34" charset="0"/>
                <a:ea typeface="Aptos" panose="020B0004020202020204" pitchFamily="34" charset="0"/>
                <a:cs typeface="Arial" panose="020B0604020202020204" pitchFamily="34" charset="0"/>
              </a:rPr>
              <a:t> </a:t>
            </a:r>
            <a:r>
              <a:rPr lang="en-US" sz="1400" dirty="0">
                <a:effectLst/>
                <a:latin typeface="Aptos" panose="020B0004020202020204" pitchFamily="34" charset="0"/>
                <a:ea typeface="Aptos" panose="020B0004020202020204" pitchFamily="34" charset="0"/>
                <a:cs typeface="Aptos" panose="020B0004020202020204" pitchFamily="34" charset="0"/>
              </a:rPr>
              <a:t> 3 </a:t>
            </a:r>
            <a:r>
              <a:rPr lang="he-IL" sz="1400" dirty="0">
                <a:effectLst/>
                <a:latin typeface="Aptos" panose="020B0004020202020204" pitchFamily="34" charset="0"/>
                <a:ea typeface="Aptos" panose="020B0004020202020204" pitchFamily="34" charset="0"/>
                <a:cs typeface="Arial" panose="020B0604020202020204" pitchFamily="34" charset="0"/>
              </a:rPr>
              <a:t>הצעות </a:t>
            </a:r>
            <a:r>
              <a:rPr lang="he-IL" sz="1400" dirty="0" err="1">
                <a:effectLst/>
                <a:latin typeface="Aptos" panose="020B0004020202020204" pitchFamily="34" charset="0"/>
                <a:ea typeface="Aptos" panose="020B0004020202020204" pitchFamily="34" charset="0"/>
                <a:cs typeface="Arial" panose="020B0604020202020204" pitchFamily="34" charset="0"/>
              </a:rPr>
              <a:t>באנדל</a:t>
            </a:r>
            <a:r>
              <a:rPr lang="he-IL" sz="1400" dirty="0">
                <a:effectLst/>
                <a:latin typeface="Aptos" panose="020B0004020202020204" pitchFamily="34" charset="0"/>
                <a:ea typeface="Aptos" panose="020B0004020202020204" pitchFamily="34" charset="0"/>
                <a:cs typeface="Arial" panose="020B0604020202020204" pitchFamily="34" charset="0"/>
              </a:rPr>
              <a:t> שמשלבות את כלי הפרודוקטיביות המובילים של</a:t>
            </a:r>
            <a:r>
              <a:rPr lang="en-US" sz="1400" dirty="0">
                <a:effectLst/>
                <a:latin typeface="Aptos" panose="020B0004020202020204" pitchFamily="34" charset="0"/>
                <a:ea typeface="Aptos" panose="020B0004020202020204" pitchFamily="34" charset="0"/>
                <a:cs typeface="Aptos" panose="020B0004020202020204" pitchFamily="34" charset="0"/>
              </a:rPr>
              <a:t> Microsoft 365 </a:t>
            </a:r>
            <a:r>
              <a:rPr lang="he-IL" sz="1400" dirty="0">
                <a:effectLst/>
                <a:latin typeface="Aptos" panose="020B0004020202020204" pitchFamily="34" charset="0"/>
                <a:ea typeface="Aptos" panose="020B0004020202020204" pitchFamily="34" charset="0"/>
                <a:cs typeface="Arial" panose="020B0604020202020204" pitchFamily="34" charset="0"/>
              </a:rPr>
              <a:t>יחד עם</a:t>
            </a:r>
            <a:r>
              <a:rPr lang="en-US" sz="1400" dirty="0">
                <a:effectLst/>
                <a:latin typeface="Aptos" panose="020B0004020202020204" pitchFamily="34" charset="0"/>
                <a:ea typeface="Aptos" panose="020B0004020202020204" pitchFamily="34" charset="0"/>
                <a:cs typeface="Aptos" panose="020B0004020202020204" pitchFamily="34" charset="0"/>
              </a:rPr>
              <a:t> AI </a:t>
            </a:r>
            <a:r>
              <a:rPr lang="he-IL" sz="1400" dirty="0">
                <a:effectLst/>
                <a:latin typeface="Aptos" panose="020B0004020202020204" pitchFamily="34" charset="0"/>
                <a:ea typeface="Aptos" panose="020B0004020202020204" pitchFamily="34" charset="0"/>
                <a:cs typeface="Arial" panose="020B0604020202020204" pitchFamily="34" charset="0"/>
              </a:rPr>
              <a:t>לעבודה </a:t>
            </a:r>
            <a:r>
              <a:rPr lang="he-IL" sz="1400" dirty="0">
                <a:latin typeface="Aptos" panose="020B0004020202020204" pitchFamily="34" charset="0"/>
                <a:ea typeface="Aptos" panose="020B0004020202020204" pitchFamily="34" charset="0"/>
                <a:cs typeface="Arial" panose="020B0604020202020204" pitchFamily="34" charset="0"/>
              </a:rPr>
              <a:t>/ גם במודל חודשי ללא זכאות לפרומו. </a:t>
            </a:r>
            <a:endParaRPr lang="en-US" sz="1400" dirty="0">
              <a:effectLst/>
              <a:latin typeface="Aptos" panose="020B0004020202020204" pitchFamily="34" charset="0"/>
              <a:ea typeface="Aptos" panose="020B0004020202020204" pitchFamily="34" charset="0"/>
              <a:cs typeface="Aptos" panose="020B0004020202020204" pitchFamily="34" charset="0"/>
            </a:endParaRPr>
          </a:p>
        </p:txBody>
      </p:sp>
      <p:sp>
        <p:nvSpPr>
          <p:cNvPr id="10" name="תיבת טקסט 9">
            <a:extLst>
              <a:ext uri="{FF2B5EF4-FFF2-40B4-BE49-F238E27FC236}">
                <a16:creationId xmlns:a16="http://schemas.microsoft.com/office/drawing/2014/main" id="{5B0C0AB9-DB4D-DCAB-969E-4C68524EE85B}"/>
              </a:ext>
            </a:extLst>
          </p:cNvPr>
          <p:cNvSpPr txBox="1"/>
          <p:nvPr/>
        </p:nvSpPr>
        <p:spPr>
          <a:xfrm>
            <a:off x="176982" y="5880584"/>
            <a:ext cx="11926529" cy="523220"/>
          </a:xfrm>
          <a:prstGeom prst="rect">
            <a:avLst/>
          </a:prstGeom>
          <a:noFill/>
        </p:spPr>
        <p:txBody>
          <a:bodyPr wrap="square">
            <a:spAutoFit/>
          </a:bodyPr>
          <a:lstStyle/>
          <a:p>
            <a:pPr algn="r" rtl="1">
              <a:buNone/>
            </a:pPr>
            <a:r>
              <a:rPr lang="he-IL" sz="1400" b="1" dirty="0">
                <a:effectLst/>
                <a:latin typeface="Aptos" panose="020B0004020202020204" pitchFamily="34" charset="0"/>
                <a:ea typeface="Aptos" panose="020B0004020202020204" pitchFamily="34" charset="0"/>
                <a:cs typeface="Arial" panose="020B0604020202020204" pitchFamily="34" charset="0"/>
              </a:rPr>
              <a:t>*שימו לב שיש גם </a:t>
            </a:r>
            <a:r>
              <a:rPr lang="he-IL" sz="1400" b="1" dirty="0" err="1">
                <a:effectLst/>
                <a:latin typeface="Aptos" panose="020B0004020202020204" pitchFamily="34" charset="0"/>
                <a:ea typeface="Aptos" panose="020B0004020202020204" pitchFamily="34" charset="0"/>
                <a:cs typeface="Arial" panose="020B0604020202020204" pitchFamily="34" charset="0"/>
              </a:rPr>
              <a:t>באנדל</a:t>
            </a:r>
            <a:r>
              <a:rPr lang="he-IL" sz="1400" b="1" dirty="0">
                <a:effectLst/>
                <a:latin typeface="Aptos" panose="020B0004020202020204" pitchFamily="34" charset="0"/>
                <a:ea typeface="Aptos" panose="020B0004020202020204" pitchFamily="34" charset="0"/>
                <a:cs typeface="Arial" panose="020B0604020202020204" pitchFamily="34" charset="0"/>
              </a:rPr>
              <a:t> של </a:t>
            </a:r>
            <a:r>
              <a:rPr lang="en-US" sz="1400" b="1" u="sng" dirty="0">
                <a:solidFill>
                  <a:srgbClr val="000000"/>
                </a:solidFill>
                <a:effectLst/>
                <a:latin typeface="Arial" panose="020B0604020202020204" pitchFamily="34" charset="0"/>
                <a:ea typeface="Aptos" panose="020B0004020202020204" pitchFamily="34" charset="0"/>
                <a:cs typeface="Aptos" panose="020B0004020202020204" pitchFamily="34" charset="0"/>
              </a:rPr>
              <a:t>Microsoft 365 Business Basic and Microsoft 365 Copilot Business</a:t>
            </a:r>
            <a:r>
              <a:rPr lang="he-IL" sz="1400" b="1" u="sng" dirty="0">
                <a:solidFill>
                  <a:srgbClr val="000000"/>
                </a:solidFill>
                <a:effectLst/>
                <a:latin typeface="Aptos" panose="020B0004020202020204" pitchFamily="34" charset="0"/>
                <a:ea typeface="Aptos" panose="020B0004020202020204" pitchFamily="34" charset="0"/>
                <a:cs typeface="Arial" panose="020B0604020202020204" pitchFamily="34" charset="0"/>
              </a:rPr>
              <a:t> </a:t>
            </a:r>
            <a:r>
              <a:rPr lang="he-IL" sz="1400" b="1" dirty="0">
                <a:solidFill>
                  <a:srgbClr val="000000"/>
                </a:solidFill>
                <a:effectLst/>
                <a:latin typeface="Aptos" panose="020B0004020202020204" pitchFamily="34" charset="0"/>
                <a:ea typeface="Aptos" panose="020B0004020202020204" pitchFamily="34" charset="0"/>
                <a:cs typeface="Arial" panose="020B0604020202020204" pitchFamily="34" charset="0"/>
              </a:rPr>
              <a:t>אך אין לו פרומו אלא רק מחיר של </a:t>
            </a:r>
            <a:r>
              <a:rPr lang="en-US" sz="1400" b="1" dirty="0">
                <a:solidFill>
                  <a:srgbClr val="000000"/>
                </a:solidFill>
                <a:effectLst/>
                <a:latin typeface="Aptos" panose="020B0004020202020204" pitchFamily="34" charset="0"/>
                <a:ea typeface="Aptos" panose="020B0004020202020204" pitchFamily="34" charset="0"/>
                <a:cs typeface="Arial" panose="020B0604020202020204" pitchFamily="34" charset="0"/>
              </a:rPr>
              <a:t> </a:t>
            </a:r>
            <a:r>
              <a:rPr lang="en-US" sz="1400" b="1" dirty="0">
                <a:solidFill>
                  <a:srgbClr val="000000"/>
                </a:solidFill>
                <a:effectLst/>
                <a:latin typeface="Arial" panose="020B0604020202020204" pitchFamily="34" charset="0"/>
                <a:ea typeface="Aptos" panose="020B0004020202020204" pitchFamily="34" charset="0"/>
                <a:cs typeface="Aptos" panose="020B0004020202020204" pitchFamily="34" charset="0"/>
              </a:rPr>
              <a:t>Bundle </a:t>
            </a:r>
            <a:r>
              <a:rPr lang="he-IL" sz="1400" b="1" dirty="0">
                <a:solidFill>
                  <a:srgbClr val="000000"/>
                </a:solidFill>
                <a:effectLst/>
                <a:latin typeface="Arial" panose="020B0604020202020204" pitchFamily="34" charset="0"/>
                <a:ea typeface="Aptos" panose="020B0004020202020204" pitchFamily="34" charset="0"/>
                <a:cs typeface="Aptos" panose="020B0004020202020204" pitchFamily="34" charset="0"/>
              </a:rPr>
              <a:t>(קיים גם במחירון)</a:t>
            </a:r>
            <a:endParaRPr lang="en-US" sz="1400" dirty="0">
              <a:effectLst/>
              <a:latin typeface="Aptos" panose="020B0004020202020204" pitchFamily="34" charset="0"/>
              <a:ea typeface="Aptos" panose="020B0004020202020204" pitchFamily="34" charset="0"/>
              <a:cs typeface="Aptos" panose="020B0004020202020204" pitchFamily="34" charset="0"/>
            </a:endParaRPr>
          </a:p>
        </p:txBody>
      </p:sp>
      <p:sp>
        <p:nvSpPr>
          <p:cNvPr id="14" name="תיבת טקסט 13">
            <a:extLst>
              <a:ext uri="{FF2B5EF4-FFF2-40B4-BE49-F238E27FC236}">
                <a16:creationId xmlns:a16="http://schemas.microsoft.com/office/drawing/2014/main" id="{80159648-BD5C-815B-45C2-58BCCE9B1B74}"/>
              </a:ext>
            </a:extLst>
          </p:cNvPr>
          <p:cNvSpPr txBox="1"/>
          <p:nvPr/>
        </p:nvSpPr>
        <p:spPr>
          <a:xfrm>
            <a:off x="3576320" y="6403804"/>
            <a:ext cx="4470400" cy="369332"/>
          </a:xfrm>
          <a:prstGeom prst="rect">
            <a:avLst/>
          </a:prstGeom>
          <a:noFill/>
        </p:spPr>
        <p:txBody>
          <a:bodyPr wrap="square">
            <a:spAutoFit/>
          </a:bodyPr>
          <a:lstStyle/>
          <a:p>
            <a:r>
              <a:rPr lang="en-US" dirty="0">
                <a:hlinkClick r:id="rId5"/>
              </a:rPr>
              <a:t>M365 Business + Copilot Promo</a:t>
            </a:r>
            <a:endParaRPr lang="he-IL" dirty="0"/>
          </a:p>
        </p:txBody>
      </p:sp>
      <p:graphicFrame>
        <p:nvGraphicFramePr>
          <p:cNvPr id="2" name="טבלה 1">
            <a:extLst>
              <a:ext uri="{FF2B5EF4-FFF2-40B4-BE49-F238E27FC236}">
                <a16:creationId xmlns:a16="http://schemas.microsoft.com/office/drawing/2014/main" id="{58B43A6B-9140-B428-C0D5-F419AF739413}"/>
              </a:ext>
            </a:extLst>
          </p:cNvPr>
          <p:cNvGraphicFramePr>
            <a:graphicFrameLocks noGrp="1"/>
          </p:cNvGraphicFramePr>
          <p:nvPr>
            <p:extLst>
              <p:ext uri="{D42A27DB-BD31-4B8C-83A1-F6EECF244321}">
                <p14:modId xmlns:p14="http://schemas.microsoft.com/office/powerpoint/2010/main" val="4095103101"/>
              </p:ext>
            </p:extLst>
          </p:nvPr>
        </p:nvGraphicFramePr>
        <p:xfrm>
          <a:off x="87794" y="2445668"/>
          <a:ext cx="11926528" cy="3173306"/>
        </p:xfrm>
        <a:graphic>
          <a:graphicData uri="http://schemas.openxmlformats.org/drawingml/2006/table">
            <a:tbl>
              <a:tblPr firstRow="1" firstCol="1" bandRow="1">
                <a:tableStyleId>{5C22544A-7EE6-4342-B048-85BDC9FD1C3A}</a:tableStyleId>
              </a:tblPr>
              <a:tblGrid>
                <a:gridCol w="3312629">
                  <a:extLst>
                    <a:ext uri="{9D8B030D-6E8A-4147-A177-3AD203B41FA5}">
                      <a16:colId xmlns:a16="http://schemas.microsoft.com/office/drawing/2014/main" val="4141446333"/>
                    </a:ext>
                  </a:extLst>
                </a:gridCol>
                <a:gridCol w="904875">
                  <a:extLst>
                    <a:ext uri="{9D8B030D-6E8A-4147-A177-3AD203B41FA5}">
                      <a16:colId xmlns:a16="http://schemas.microsoft.com/office/drawing/2014/main" val="3952305477"/>
                    </a:ext>
                  </a:extLst>
                </a:gridCol>
                <a:gridCol w="1781175">
                  <a:extLst>
                    <a:ext uri="{9D8B030D-6E8A-4147-A177-3AD203B41FA5}">
                      <a16:colId xmlns:a16="http://schemas.microsoft.com/office/drawing/2014/main" val="2480657029"/>
                    </a:ext>
                  </a:extLst>
                </a:gridCol>
                <a:gridCol w="1724025">
                  <a:extLst>
                    <a:ext uri="{9D8B030D-6E8A-4147-A177-3AD203B41FA5}">
                      <a16:colId xmlns:a16="http://schemas.microsoft.com/office/drawing/2014/main" val="2669434060"/>
                    </a:ext>
                  </a:extLst>
                </a:gridCol>
                <a:gridCol w="800100">
                  <a:extLst>
                    <a:ext uri="{9D8B030D-6E8A-4147-A177-3AD203B41FA5}">
                      <a16:colId xmlns:a16="http://schemas.microsoft.com/office/drawing/2014/main" val="1947837133"/>
                    </a:ext>
                  </a:extLst>
                </a:gridCol>
                <a:gridCol w="3403724">
                  <a:extLst>
                    <a:ext uri="{9D8B030D-6E8A-4147-A177-3AD203B41FA5}">
                      <a16:colId xmlns:a16="http://schemas.microsoft.com/office/drawing/2014/main" val="1567812905"/>
                    </a:ext>
                  </a:extLst>
                </a:gridCol>
              </a:tblGrid>
              <a:tr h="295154">
                <a:tc>
                  <a:txBody>
                    <a:bodyPr/>
                    <a:lstStyle/>
                    <a:p>
                      <a:pPr algn="ctr" rtl="1">
                        <a:buNone/>
                      </a:pPr>
                      <a:r>
                        <a:rPr lang="he-IL" sz="600">
                          <a:effectLst/>
                        </a:rPr>
                        <a:t>חבילה / תוסף</a:t>
                      </a:r>
                      <a:endParaRPr lang="en-US" sz="600">
                        <a:effectLst/>
                        <a:latin typeface="Aptos" panose="020B0004020202020204" pitchFamily="34" charset="0"/>
                        <a:ea typeface="Aptos" panose="020B0004020202020204" pitchFamily="34" charset="0"/>
                        <a:cs typeface="Aptos" panose="020B0004020202020204" pitchFamily="34" charset="0"/>
                      </a:endParaRPr>
                    </a:p>
                  </a:txBody>
                  <a:tcPr marL="37098" marR="37098" marT="0" marB="0" anchor="ctr"/>
                </a:tc>
                <a:tc>
                  <a:txBody>
                    <a:bodyPr/>
                    <a:lstStyle/>
                    <a:p>
                      <a:pPr algn="ctr" rtl="1">
                        <a:buNone/>
                      </a:pPr>
                      <a:r>
                        <a:rPr lang="he-IL" sz="600">
                          <a:effectLst/>
                        </a:rPr>
                        <a:t>הנחה</a:t>
                      </a:r>
                      <a:endParaRPr lang="en-US" sz="600">
                        <a:effectLst/>
                        <a:latin typeface="Aptos" panose="020B0004020202020204" pitchFamily="34" charset="0"/>
                        <a:ea typeface="Aptos" panose="020B0004020202020204" pitchFamily="34" charset="0"/>
                        <a:cs typeface="Aptos" panose="020B0004020202020204" pitchFamily="34" charset="0"/>
                      </a:endParaRPr>
                    </a:p>
                  </a:txBody>
                  <a:tcPr marL="37098" marR="37098" marT="0" marB="0" anchor="ctr"/>
                </a:tc>
                <a:tc>
                  <a:txBody>
                    <a:bodyPr/>
                    <a:lstStyle/>
                    <a:p>
                      <a:pPr algn="ctr" rtl="1">
                        <a:buNone/>
                      </a:pPr>
                      <a:r>
                        <a:rPr lang="he-IL" sz="600">
                          <a:effectLst/>
                        </a:rPr>
                        <a:t>מחיר רשמי (לפני הנחה)</a:t>
                      </a:r>
                      <a:endParaRPr lang="en-US" sz="600">
                        <a:effectLst/>
                        <a:latin typeface="Aptos" panose="020B0004020202020204" pitchFamily="34" charset="0"/>
                        <a:ea typeface="Aptos" panose="020B0004020202020204" pitchFamily="34" charset="0"/>
                        <a:cs typeface="Aptos" panose="020B0004020202020204" pitchFamily="34" charset="0"/>
                      </a:endParaRPr>
                    </a:p>
                  </a:txBody>
                  <a:tcPr marL="37098" marR="37098" marT="0" marB="0" anchor="ctr"/>
                </a:tc>
                <a:tc>
                  <a:txBody>
                    <a:bodyPr/>
                    <a:lstStyle/>
                    <a:p>
                      <a:pPr algn="ctr" rtl="1">
                        <a:buNone/>
                      </a:pPr>
                      <a:r>
                        <a:rPr lang="he-IL" sz="600">
                          <a:effectLst/>
                        </a:rPr>
                        <a:t>מחיר פרומו (לאחר הנחה)</a:t>
                      </a:r>
                      <a:endParaRPr lang="en-US" sz="600">
                        <a:effectLst/>
                        <a:latin typeface="Aptos" panose="020B0004020202020204" pitchFamily="34" charset="0"/>
                        <a:ea typeface="Aptos" panose="020B0004020202020204" pitchFamily="34" charset="0"/>
                        <a:cs typeface="Aptos" panose="020B0004020202020204" pitchFamily="34" charset="0"/>
                      </a:endParaRPr>
                    </a:p>
                  </a:txBody>
                  <a:tcPr marL="37098" marR="37098" marT="0" marB="0" anchor="ctr"/>
                </a:tc>
                <a:tc>
                  <a:txBody>
                    <a:bodyPr/>
                    <a:lstStyle/>
                    <a:p>
                      <a:pPr algn="ctr" rtl="1">
                        <a:buNone/>
                      </a:pPr>
                      <a:r>
                        <a:rPr lang="he-IL" sz="600">
                          <a:effectLst/>
                        </a:rPr>
                        <a:t>מספר משתמשים זכאים</a:t>
                      </a:r>
                      <a:endParaRPr lang="en-US" sz="600">
                        <a:effectLst/>
                        <a:latin typeface="Aptos" panose="020B0004020202020204" pitchFamily="34" charset="0"/>
                        <a:ea typeface="Aptos" panose="020B0004020202020204" pitchFamily="34" charset="0"/>
                        <a:cs typeface="Aptos" panose="020B0004020202020204" pitchFamily="34" charset="0"/>
                      </a:endParaRPr>
                    </a:p>
                  </a:txBody>
                  <a:tcPr marL="37098" marR="37098" marT="0" marB="0" anchor="ctr"/>
                </a:tc>
                <a:tc>
                  <a:txBody>
                    <a:bodyPr/>
                    <a:lstStyle/>
                    <a:p>
                      <a:pPr algn="ctr" rtl="1">
                        <a:buNone/>
                      </a:pPr>
                      <a:r>
                        <a:rPr lang="he-IL" sz="600">
                          <a:effectLst/>
                        </a:rPr>
                        <a:t>הערות</a:t>
                      </a:r>
                      <a:endParaRPr lang="en-US" sz="600">
                        <a:effectLst/>
                        <a:latin typeface="Aptos" panose="020B0004020202020204" pitchFamily="34" charset="0"/>
                        <a:ea typeface="Aptos" panose="020B0004020202020204" pitchFamily="34" charset="0"/>
                        <a:cs typeface="Aptos" panose="020B0004020202020204" pitchFamily="34" charset="0"/>
                      </a:endParaRPr>
                    </a:p>
                  </a:txBody>
                  <a:tcPr marL="37098" marR="37098" marT="0" marB="0" anchor="ctr"/>
                </a:tc>
                <a:extLst>
                  <a:ext uri="{0D108BD9-81ED-4DB2-BD59-A6C34878D82A}">
                    <a16:rowId xmlns:a16="http://schemas.microsoft.com/office/drawing/2014/main" val="2981441035"/>
                  </a:ext>
                </a:extLst>
              </a:tr>
              <a:tr h="598052">
                <a:tc>
                  <a:txBody>
                    <a:bodyPr/>
                    <a:lstStyle/>
                    <a:p>
                      <a:pPr algn="ctr" rtl="1">
                        <a:buNone/>
                      </a:pPr>
                      <a:r>
                        <a:rPr lang="he-IL" sz="1200" dirty="0">
                          <a:effectLst/>
                        </a:rPr>
                        <a:t>תוסף </a:t>
                      </a:r>
                      <a:r>
                        <a:rPr lang="en-US" sz="1200" dirty="0">
                          <a:effectLst/>
                        </a:rPr>
                        <a:t>Copilot Business</a:t>
                      </a:r>
                      <a:r>
                        <a:rPr lang="he-IL" sz="1200" dirty="0">
                          <a:effectLst/>
                        </a:rPr>
                        <a:t> בלבד</a:t>
                      </a:r>
                      <a:endParaRPr lang="en-US" sz="1200" dirty="0">
                        <a:effectLst/>
                        <a:latin typeface="Aptos" panose="020B0004020202020204" pitchFamily="34" charset="0"/>
                        <a:ea typeface="Aptos" panose="020B0004020202020204" pitchFamily="34" charset="0"/>
                        <a:cs typeface="Aptos" panose="020B0004020202020204" pitchFamily="34" charset="0"/>
                      </a:endParaRPr>
                    </a:p>
                  </a:txBody>
                  <a:tcPr marL="37098" marR="37098" marT="0" marB="0" anchor="ctr"/>
                </a:tc>
                <a:tc>
                  <a:txBody>
                    <a:bodyPr/>
                    <a:lstStyle/>
                    <a:p>
                      <a:pPr algn="ctr" rtl="0">
                        <a:buNone/>
                      </a:pPr>
                      <a:r>
                        <a:rPr lang="en-US" sz="1200" dirty="0">
                          <a:effectLst/>
                        </a:rPr>
                        <a:t>15%</a:t>
                      </a:r>
                      <a:endParaRPr lang="en-US" sz="1200" dirty="0">
                        <a:effectLst/>
                        <a:latin typeface="Aptos" panose="020B0004020202020204" pitchFamily="34" charset="0"/>
                        <a:ea typeface="Aptos" panose="020B0004020202020204" pitchFamily="34" charset="0"/>
                        <a:cs typeface="Aptos" panose="020B0004020202020204" pitchFamily="34" charset="0"/>
                      </a:endParaRPr>
                    </a:p>
                  </a:txBody>
                  <a:tcPr marL="37098" marR="37098" marT="0" marB="0" anchor="ctr"/>
                </a:tc>
                <a:tc>
                  <a:txBody>
                    <a:bodyPr/>
                    <a:lstStyle/>
                    <a:p>
                      <a:pPr algn="ctr" rtl="0">
                        <a:buNone/>
                      </a:pPr>
                      <a:r>
                        <a:rPr lang="en-US" sz="1200" dirty="0">
                          <a:effectLst/>
                        </a:rPr>
                        <a:t>$21 </a:t>
                      </a:r>
                      <a:r>
                        <a:rPr lang="he-IL" sz="1200" dirty="0">
                          <a:effectLst/>
                        </a:rPr>
                        <a:t>למשתמש/חודש</a:t>
                      </a:r>
                      <a:endParaRPr lang="en-US" sz="1200" dirty="0">
                        <a:effectLst/>
                        <a:latin typeface="Aptos" panose="020B0004020202020204" pitchFamily="34" charset="0"/>
                        <a:ea typeface="Aptos" panose="020B0004020202020204" pitchFamily="34" charset="0"/>
                        <a:cs typeface="Aptos" panose="020B0004020202020204" pitchFamily="34" charset="0"/>
                      </a:endParaRPr>
                    </a:p>
                  </a:txBody>
                  <a:tcPr marL="37098" marR="37098" marT="0" marB="0" anchor="ctr"/>
                </a:tc>
                <a:tc>
                  <a:txBody>
                    <a:bodyPr/>
                    <a:lstStyle/>
                    <a:p>
                      <a:pPr algn="ctr" rtl="0">
                        <a:buNone/>
                      </a:pPr>
                      <a:r>
                        <a:rPr lang="en-US" sz="1200">
                          <a:effectLst/>
                        </a:rPr>
                        <a:t>$18 </a:t>
                      </a:r>
                      <a:r>
                        <a:rPr lang="he-IL" sz="1200">
                          <a:effectLst/>
                        </a:rPr>
                        <a:t>למשתמש/חודש </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37098" marR="37098" marT="0" marB="0" anchor="ctr"/>
                </a:tc>
                <a:tc>
                  <a:txBody>
                    <a:bodyPr/>
                    <a:lstStyle/>
                    <a:p>
                      <a:pPr algn="ctr" rtl="0">
                        <a:buNone/>
                      </a:pPr>
                      <a:r>
                        <a:rPr lang="en-US" sz="1200">
                          <a:effectLst/>
                        </a:rPr>
                        <a:t>1–300</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37098" marR="37098" marT="0" marB="0" anchor="ctr"/>
                </a:tc>
                <a:tc>
                  <a:txBody>
                    <a:bodyPr/>
                    <a:lstStyle/>
                    <a:p>
                      <a:pPr algn="ctr" rtl="1">
                        <a:buNone/>
                      </a:pPr>
                      <a:r>
                        <a:rPr lang="he-IL" sz="1200">
                          <a:effectLst/>
                        </a:rPr>
                        <a:t>מתווסף לרישוי קיים של </a:t>
                      </a:r>
                      <a:r>
                        <a:rPr lang="en-US" sz="1200">
                          <a:effectLst/>
                        </a:rPr>
                        <a:t>Microsoft 365 Business</a:t>
                      </a:r>
                      <a:r>
                        <a:rPr lang="he-IL" sz="1200">
                          <a:effectLst/>
                        </a:rPr>
                        <a:t> (</a:t>
                      </a:r>
                      <a:r>
                        <a:rPr lang="en-US" sz="1200">
                          <a:effectLst/>
                        </a:rPr>
                        <a:t>Basic/Standard/Premium</a:t>
                      </a:r>
                      <a:r>
                        <a:rPr lang="he-IL" sz="1200">
                          <a:effectLst/>
                        </a:rPr>
                        <a:t>). אידיאלי ללקוחות שרוצים </a:t>
                      </a:r>
                      <a:r>
                        <a:rPr lang="en-US" sz="1200">
                          <a:effectLst/>
                        </a:rPr>
                        <a:t>AI</a:t>
                      </a:r>
                      <a:r>
                        <a:rPr lang="he-IL" sz="1200">
                          <a:effectLst/>
                        </a:rPr>
                        <a:t> ללא שדרוג מלא.</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37098" marR="37098" marT="0" marB="0" anchor="ctr"/>
                </a:tc>
                <a:extLst>
                  <a:ext uri="{0D108BD9-81ED-4DB2-BD59-A6C34878D82A}">
                    <a16:rowId xmlns:a16="http://schemas.microsoft.com/office/drawing/2014/main" val="2736583811"/>
                  </a:ext>
                </a:extLst>
              </a:tr>
              <a:tr h="398702">
                <a:tc>
                  <a:txBody>
                    <a:bodyPr/>
                    <a:lstStyle/>
                    <a:p>
                      <a:pPr algn="ctr" rtl="1">
                        <a:buNone/>
                      </a:pPr>
                      <a:r>
                        <a:rPr lang="he-IL" sz="1200">
                          <a:effectLst/>
                        </a:rPr>
                        <a:t>חבילת </a:t>
                      </a:r>
                      <a:r>
                        <a:rPr lang="en-US" sz="1200">
                          <a:effectLst/>
                        </a:rPr>
                        <a:t>Business Standard + Copilot Business</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37098" marR="37098" marT="0" marB="0" anchor="ctr"/>
                </a:tc>
                <a:tc>
                  <a:txBody>
                    <a:bodyPr/>
                    <a:lstStyle/>
                    <a:p>
                      <a:pPr algn="ctr" rtl="0">
                        <a:buNone/>
                      </a:pPr>
                      <a:r>
                        <a:rPr lang="en-US" sz="1200">
                          <a:effectLst/>
                        </a:rPr>
                        <a:t>35%</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37098" marR="37098" marT="0" marB="0" anchor="ctr"/>
                </a:tc>
                <a:tc>
                  <a:txBody>
                    <a:bodyPr/>
                    <a:lstStyle/>
                    <a:p>
                      <a:pPr algn="ctr" rtl="0">
                        <a:buNone/>
                      </a:pPr>
                      <a:r>
                        <a:rPr lang="en-US" sz="1200">
                          <a:effectLst/>
                        </a:rPr>
                        <a:t>$33.50 </a:t>
                      </a:r>
                      <a:r>
                        <a:rPr lang="he-IL" sz="1200">
                          <a:effectLst/>
                        </a:rPr>
                        <a:t>למשתמש/חודש</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37098" marR="37098" marT="0" marB="0" anchor="ctr"/>
                </a:tc>
                <a:tc>
                  <a:txBody>
                    <a:bodyPr/>
                    <a:lstStyle/>
                    <a:p>
                      <a:pPr algn="ctr" rtl="0">
                        <a:buNone/>
                      </a:pPr>
                      <a:r>
                        <a:rPr lang="en-US" sz="1200" dirty="0">
                          <a:effectLst/>
                        </a:rPr>
                        <a:t>$22 </a:t>
                      </a:r>
                      <a:r>
                        <a:rPr lang="he-IL" sz="1200" dirty="0">
                          <a:effectLst/>
                        </a:rPr>
                        <a:t>למשתמש/חודש</a:t>
                      </a:r>
                      <a:endParaRPr lang="en-US" sz="1200" dirty="0">
                        <a:effectLst/>
                        <a:latin typeface="Aptos" panose="020B0004020202020204" pitchFamily="34" charset="0"/>
                        <a:ea typeface="Aptos" panose="020B0004020202020204" pitchFamily="34" charset="0"/>
                        <a:cs typeface="Aptos" panose="020B0004020202020204" pitchFamily="34" charset="0"/>
                      </a:endParaRPr>
                    </a:p>
                  </a:txBody>
                  <a:tcPr marL="37098" marR="37098" marT="0" marB="0" anchor="ctr"/>
                </a:tc>
                <a:tc>
                  <a:txBody>
                    <a:bodyPr/>
                    <a:lstStyle/>
                    <a:p>
                      <a:pPr algn="ctr" rtl="0">
                        <a:buNone/>
                      </a:pPr>
                      <a:r>
                        <a:rPr lang="en-US" sz="1200" dirty="0">
                          <a:effectLst/>
                        </a:rPr>
                        <a:t>10–300</a:t>
                      </a:r>
                      <a:endParaRPr lang="en-US" sz="1200" dirty="0">
                        <a:effectLst/>
                        <a:latin typeface="Aptos" panose="020B0004020202020204" pitchFamily="34" charset="0"/>
                        <a:ea typeface="Aptos" panose="020B0004020202020204" pitchFamily="34" charset="0"/>
                        <a:cs typeface="Aptos" panose="020B0004020202020204" pitchFamily="34" charset="0"/>
                      </a:endParaRPr>
                    </a:p>
                  </a:txBody>
                  <a:tcPr marL="37098" marR="37098" marT="0" marB="0" anchor="ctr"/>
                </a:tc>
                <a:tc>
                  <a:txBody>
                    <a:bodyPr/>
                    <a:lstStyle/>
                    <a:p>
                      <a:pPr algn="ctr" rtl="1">
                        <a:buNone/>
                      </a:pPr>
                      <a:r>
                        <a:rPr lang="he-IL" sz="1200">
                          <a:effectLst/>
                        </a:rPr>
                        <a:t>חיסכון גדול! כולל כל התכונות של </a:t>
                      </a:r>
                      <a:r>
                        <a:rPr lang="en-US" sz="1200">
                          <a:effectLst/>
                        </a:rPr>
                        <a:t>Standard</a:t>
                      </a:r>
                      <a:r>
                        <a:rPr lang="he-IL" sz="1200">
                          <a:effectLst/>
                        </a:rPr>
                        <a:t> עם </a:t>
                      </a:r>
                      <a:r>
                        <a:rPr lang="en-US" sz="1200">
                          <a:effectLst/>
                        </a:rPr>
                        <a:t>AI</a:t>
                      </a:r>
                      <a:r>
                        <a:rPr lang="he-IL" sz="1200">
                          <a:effectLst/>
                        </a:rPr>
                        <a:t> מאובטח.</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37098" marR="37098" marT="0" marB="0" anchor="ctr"/>
                </a:tc>
                <a:extLst>
                  <a:ext uri="{0D108BD9-81ED-4DB2-BD59-A6C34878D82A}">
                    <a16:rowId xmlns:a16="http://schemas.microsoft.com/office/drawing/2014/main" val="319488664"/>
                  </a:ext>
                </a:extLst>
              </a:tr>
              <a:tr h="398702">
                <a:tc>
                  <a:txBody>
                    <a:bodyPr/>
                    <a:lstStyle/>
                    <a:p>
                      <a:pPr algn="ctr" rtl="1">
                        <a:buNone/>
                      </a:pPr>
                      <a:r>
                        <a:rPr lang="he-IL" sz="1200">
                          <a:effectLst/>
                        </a:rPr>
                        <a:t>חבילת </a:t>
                      </a:r>
                      <a:r>
                        <a:rPr lang="en-US" sz="1200">
                          <a:effectLst/>
                        </a:rPr>
                        <a:t>Business Premium + Copilot Business</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37098" marR="37098" marT="0" marB="0" anchor="ctr"/>
                </a:tc>
                <a:tc>
                  <a:txBody>
                    <a:bodyPr/>
                    <a:lstStyle/>
                    <a:p>
                      <a:pPr algn="ctr" rtl="0">
                        <a:buNone/>
                      </a:pPr>
                      <a:r>
                        <a:rPr lang="en-US" sz="1200">
                          <a:effectLst/>
                        </a:rPr>
                        <a:t>25%</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37098" marR="37098" marT="0" marB="0" anchor="ctr"/>
                </a:tc>
                <a:tc>
                  <a:txBody>
                    <a:bodyPr/>
                    <a:lstStyle/>
                    <a:p>
                      <a:pPr algn="ctr" rtl="0">
                        <a:buNone/>
                      </a:pPr>
                      <a:r>
                        <a:rPr lang="en-US" sz="1200">
                          <a:effectLst/>
                        </a:rPr>
                        <a:t>$43 </a:t>
                      </a:r>
                      <a:r>
                        <a:rPr lang="he-IL" sz="1200">
                          <a:effectLst/>
                        </a:rPr>
                        <a:t>למשתמש/חודש</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37098" marR="37098" marT="0" marB="0" anchor="ctr"/>
                </a:tc>
                <a:tc>
                  <a:txBody>
                    <a:bodyPr/>
                    <a:lstStyle/>
                    <a:p>
                      <a:pPr algn="ctr" rtl="0">
                        <a:buNone/>
                      </a:pPr>
                      <a:r>
                        <a:rPr lang="en-US" sz="1200">
                          <a:effectLst/>
                        </a:rPr>
                        <a:t>$32 </a:t>
                      </a:r>
                      <a:r>
                        <a:rPr lang="he-IL" sz="1200">
                          <a:effectLst/>
                        </a:rPr>
                        <a:t>למשתמש/חודש </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37098" marR="37098" marT="0" marB="0" anchor="ctr"/>
                </a:tc>
                <a:tc>
                  <a:txBody>
                    <a:bodyPr/>
                    <a:lstStyle/>
                    <a:p>
                      <a:pPr algn="ctr" rtl="0">
                        <a:buNone/>
                      </a:pPr>
                      <a:r>
                        <a:rPr lang="en-US" sz="1200">
                          <a:effectLst/>
                        </a:rPr>
                        <a:t>10–300</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37098" marR="37098" marT="0" marB="0" anchor="ctr"/>
                </a:tc>
                <a:tc>
                  <a:txBody>
                    <a:bodyPr/>
                    <a:lstStyle/>
                    <a:p>
                      <a:pPr algn="ctr" rtl="1">
                        <a:buNone/>
                      </a:pPr>
                      <a:r>
                        <a:rPr lang="he-IL" sz="1200" dirty="0">
                          <a:effectLst/>
                        </a:rPr>
                        <a:t>כולל אבטחה מתקדמת + </a:t>
                      </a:r>
                      <a:r>
                        <a:rPr lang="en-US" sz="1200" dirty="0">
                          <a:effectLst/>
                        </a:rPr>
                        <a:t>AI</a:t>
                      </a:r>
                      <a:r>
                        <a:rPr lang="he-IL" sz="1200" dirty="0">
                          <a:effectLst/>
                        </a:rPr>
                        <a:t>. אידיאלי לעסקים עם צורך בציות.</a:t>
                      </a:r>
                      <a:endParaRPr lang="en-US" sz="1200" dirty="0">
                        <a:effectLst/>
                        <a:latin typeface="Aptos" panose="020B0004020202020204" pitchFamily="34" charset="0"/>
                        <a:ea typeface="Aptos" panose="020B0004020202020204" pitchFamily="34" charset="0"/>
                        <a:cs typeface="Aptos" panose="020B0004020202020204" pitchFamily="34" charset="0"/>
                      </a:endParaRPr>
                    </a:p>
                  </a:txBody>
                  <a:tcPr marL="37098" marR="37098" marT="0" marB="0" anchor="ctr"/>
                </a:tc>
                <a:extLst>
                  <a:ext uri="{0D108BD9-81ED-4DB2-BD59-A6C34878D82A}">
                    <a16:rowId xmlns:a16="http://schemas.microsoft.com/office/drawing/2014/main" val="362342079"/>
                  </a:ext>
                </a:extLst>
              </a:tr>
              <a:tr h="726878">
                <a:tc>
                  <a:txBody>
                    <a:bodyPr/>
                    <a:lstStyle/>
                    <a:p>
                      <a:pPr algn="ctr" rtl="0">
                        <a:buNone/>
                      </a:pPr>
                      <a:r>
                        <a:rPr lang="en-US" sz="1200">
                          <a:effectLst/>
                        </a:rPr>
                        <a:t>Microsoft Purview Suite for Business Premium</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37098" marR="37098" marT="0" marB="0" anchor="ctr"/>
                </a:tc>
                <a:tc>
                  <a:txBody>
                    <a:bodyPr/>
                    <a:lstStyle/>
                    <a:p>
                      <a:pPr algn="ctr" rtl="0">
                        <a:buNone/>
                      </a:pPr>
                      <a:r>
                        <a:rPr lang="en-US" sz="1200">
                          <a:effectLst/>
                        </a:rPr>
                        <a:t>50%</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37098" marR="37098" marT="0" marB="0" anchor="ctr"/>
                </a:tc>
                <a:tc>
                  <a:txBody>
                    <a:bodyPr/>
                    <a:lstStyle/>
                    <a:p>
                      <a:pPr algn="ctr" rtl="0">
                        <a:buNone/>
                      </a:pPr>
                      <a:r>
                        <a:rPr lang="en-US" sz="1200" dirty="0">
                          <a:effectLst/>
                        </a:rPr>
                        <a:t>$10 </a:t>
                      </a:r>
                      <a:r>
                        <a:rPr lang="he-IL" sz="1200" dirty="0">
                          <a:effectLst/>
                        </a:rPr>
                        <a:t>למשתמש/חודש</a:t>
                      </a:r>
                      <a:endParaRPr lang="en-US" sz="1200" dirty="0">
                        <a:effectLst/>
                        <a:latin typeface="Aptos" panose="020B0004020202020204" pitchFamily="34" charset="0"/>
                        <a:ea typeface="Aptos" panose="020B0004020202020204" pitchFamily="34" charset="0"/>
                        <a:cs typeface="Aptos" panose="020B0004020202020204" pitchFamily="34" charset="0"/>
                      </a:endParaRPr>
                    </a:p>
                  </a:txBody>
                  <a:tcPr marL="37098" marR="37098" marT="0" marB="0" anchor="ctr"/>
                </a:tc>
                <a:tc>
                  <a:txBody>
                    <a:bodyPr/>
                    <a:lstStyle/>
                    <a:p>
                      <a:pPr algn="ctr" rtl="0">
                        <a:buNone/>
                      </a:pPr>
                      <a:r>
                        <a:rPr lang="en-US" sz="1200">
                          <a:effectLst/>
                        </a:rPr>
                        <a:t>$5 </a:t>
                      </a:r>
                      <a:r>
                        <a:rPr lang="he-IL" sz="1200">
                          <a:effectLst/>
                        </a:rPr>
                        <a:t>למשתמש/חודש </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37098" marR="37098" marT="0" marB="0" anchor="ctr"/>
                </a:tc>
                <a:tc>
                  <a:txBody>
                    <a:bodyPr/>
                    <a:lstStyle/>
                    <a:p>
                      <a:pPr algn="ctr" rtl="0">
                        <a:buNone/>
                      </a:pPr>
                      <a:r>
                        <a:rPr lang="en-US" sz="1200">
                          <a:effectLst/>
                        </a:rPr>
                        <a:t>10–300</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37098" marR="37098" marT="0" marB="0" anchor="ctr"/>
                </a:tc>
                <a:tc>
                  <a:txBody>
                    <a:bodyPr/>
                    <a:lstStyle/>
                    <a:p>
                      <a:pPr algn="ctr" rtl="1">
                        <a:buNone/>
                      </a:pPr>
                      <a:r>
                        <a:rPr lang="he-IL" sz="1200" dirty="0">
                          <a:effectLst/>
                        </a:rPr>
                        <a:t>זמין רק ללקוחות עם רישוי </a:t>
                      </a:r>
                      <a:r>
                        <a:rPr lang="en-US" sz="1200" dirty="0">
                          <a:effectLst/>
                        </a:rPr>
                        <a:t>Business Premium + Copilot Business</a:t>
                      </a:r>
                      <a:r>
                        <a:rPr lang="he-IL" sz="1200" dirty="0">
                          <a:effectLst/>
                        </a:rPr>
                        <a:t> או </a:t>
                      </a:r>
                      <a:r>
                        <a:rPr lang="en-US" sz="1200" dirty="0">
                          <a:effectLst/>
                        </a:rPr>
                        <a:t>Microsoft 365 Copilot </a:t>
                      </a:r>
                      <a:r>
                        <a:rPr lang="he-IL" sz="1200" dirty="0">
                          <a:effectLst/>
                        </a:rPr>
                        <a:t>מספק הגנה מתקדמת על נתונים (</a:t>
                      </a:r>
                      <a:r>
                        <a:rPr lang="en-US" sz="1200" dirty="0">
                          <a:effectLst/>
                        </a:rPr>
                        <a:t>DLP, eDiscovery</a:t>
                      </a:r>
                      <a:r>
                        <a:rPr lang="he-IL" sz="1200" dirty="0">
                          <a:effectLst/>
                        </a:rPr>
                        <a:t> וכו').</a:t>
                      </a:r>
                      <a:endParaRPr lang="en-US" sz="1200" dirty="0">
                        <a:effectLst/>
                        <a:latin typeface="Aptos" panose="020B0004020202020204" pitchFamily="34" charset="0"/>
                        <a:ea typeface="Aptos" panose="020B0004020202020204" pitchFamily="34" charset="0"/>
                        <a:cs typeface="Aptos" panose="020B0004020202020204" pitchFamily="34" charset="0"/>
                      </a:endParaRPr>
                    </a:p>
                  </a:txBody>
                  <a:tcPr marL="37098" marR="37098" marT="0" marB="0" anchor="ctr"/>
                </a:tc>
                <a:extLst>
                  <a:ext uri="{0D108BD9-81ED-4DB2-BD59-A6C34878D82A}">
                    <a16:rowId xmlns:a16="http://schemas.microsoft.com/office/drawing/2014/main" val="894424762"/>
                  </a:ext>
                </a:extLst>
              </a:tr>
              <a:tr h="755818">
                <a:tc>
                  <a:txBody>
                    <a:bodyPr/>
                    <a:lstStyle/>
                    <a:p>
                      <a:pPr algn="ctr" rtl="0">
                        <a:buNone/>
                      </a:pPr>
                      <a:r>
                        <a:rPr lang="en-US" sz="1200" dirty="0">
                          <a:effectLst/>
                        </a:rPr>
                        <a:t>Microsoft 365 E7  promotional offer</a:t>
                      </a:r>
                      <a:endParaRPr lang="en-US" sz="1200" dirty="0">
                        <a:effectLst/>
                        <a:latin typeface="Aptos" panose="020B0004020202020204" pitchFamily="34" charset="0"/>
                        <a:ea typeface="Aptos" panose="020B0004020202020204" pitchFamily="34" charset="0"/>
                        <a:cs typeface="Aptos" panose="020B0004020202020204" pitchFamily="34" charset="0"/>
                      </a:endParaRPr>
                    </a:p>
                  </a:txBody>
                  <a:tcPr marL="37098" marR="37098" marT="0" marB="0" anchor="ctr"/>
                </a:tc>
                <a:tc>
                  <a:txBody>
                    <a:bodyPr/>
                    <a:lstStyle/>
                    <a:p>
                      <a:pPr algn="ctr" rtl="0">
                        <a:buNone/>
                      </a:pPr>
                      <a:r>
                        <a:rPr lang="en-US" sz="1200" dirty="0">
                          <a:effectLst/>
                        </a:rPr>
                        <a:t>10%</a:t>
                      </a:r>
                      <a:endParaRPr lang="en-US" sz="1200" dirty="0">
                        <a:effectLst/>
                        <a:latin typeface="Aptos" panose="020B0004020202020204" pitchFamily="34" charset="0"/>
                        <a:ea typeface="Aptos" panose="020B0004020202020204" pitchFamily="34" charset="0"/>
                        <a:cs typeface="Aptos" panose="020B0004020202020204" pitchFamily="34" charset="0"/>
                      </a:endParaRPr>
                    </a:p>
                  </a:txBody>
                  <a:tcPr marL="37098" marR="37098" marT="0" marB="0" anchor="ctr"/>
                </a:tc>
                <a:tc>
                  <a:txBody>
                    <a:bodyPr/>
                    <a:lstStyle/>
                    <a:p>
                      <a:pPr algn="ctr" rtl="0">
                        <a:lnSpc>
                          <a:spcPts val="1500"/>
                        </a:lnSpc>
                        <a:buNone/>
                      </a:pPr>
                      <a:r>
                        <a:rPr lang="en-US" sz="1200" dirty="0">
                          <a:effectLst/>
                        </a:rPr>
                        <a:t>$99 </a:t>
                      </a:r>
                      <a:r>
                        <a:rPr lang="he-IL" sz="1200" dirty="0">
                          <a:effectLst/>
                        </a:rPr>
                        <a:t>למשתמש/חודש</a:t>
                      </a:r>
                      <a:endParaRPr lang="en-US" sz="1200" dirty="0">
                        <a:effectLst/>
                        <a:latin typeface="Aptos" panose="020B0004020202020204" pitchFamily="34" charset="0"/>
                        <a:ea typeface="Aptos" panose="020B0004020202020204" pitchFamily="34" charset="0"/>
                        <a:cs typeface="Aptos" panose="020B0004020202020204" pitchFamily="34" charset="0"/>
                      </a:endParaRPr>
                    </a:p>
                  </a:txBody>
                  <a:tcPr marL="37098" marR="37098" marT="0" marB="0" anchor="b"/>
                </a:tc>
                <a:tc>
                  <a:txBody>
                    <a:bodyPr/>
                    <a:lstStyle/>
                    <a:p>
                      <a:pPr algn="ctr" rtl="0">
                        <a:buNone/>
                      </a:pPr>
                      <a:r>
                        <a:rPr lang="en-US" sz="1200" dirty="0">
                          <a:effectLst/>
                        </a:rPr>
                        <a:t>89.1$ </a:t>
                      </a:r>
                      <a:r>
                        <a:rPr lang="he-IL" sz="1200" dirty="0">
                          <a:effectLst/>
                        </a:rPr>
                        <a:t>למשתמש/חודש</a:t>
                      </a:r>
                      <a:endParaRPr lang="en-US" sz="1200" dirty="0">
                        <a:effectLst/>
                        <a:latin typeface="Aptos" panose="020B0004020202020204" pitchFamily="34" charset="0"/>
                        <a:ea typeface="Aptos" panose="020B0004020202020204" pitchFamily="34" charset="0"/>
                        <a:cs typeface="Aptos" panose="020B0004020202020204" pitchFamily="34" charset="0"/>
                      </a:endParaRPr>
                    </a:p>
                  </a:txBody>
                  <a:tcPr marL="37098" marR="37098" marT="0" marB="0" anchor="ctr"/>
                </a:tc>
                <a:tc>
                  <a:txBody>
                    <a:bodyPr/>
                    <a:lstStyle/>
                    <a:p>
                      <a:pPr algn="ctr" rtl="0">
                        <a:buNone/>
                      </a:pPr>
                      <a:r>
                        <a:rPr lang="en-US" sz="1200" dirty="0">
                          <a:effectLst/>
                        </a:rPr>
                        <a:t>10-9,999</a:t>
                      </a:r>
                      <a:endParaRPr lang="en-US" sz="1200" dirty="0">
                        <a:effectLst/>
                        <a:latin typeface="Aptos" panose="020B0004020202020204" pitchFamily="34" charset="0"/>
                        <a:ea typeface="Aptos" panose="020B0004020202020204" pitchFamily="34" charset="0"/>
                        <a:cs typeface="Aptos" panose="020B0004020202020204" pitchFamily="34" charset="0"/>
                      </a:endParaRPr>
                    </a:p>
                  </a:txBody>
                  <a:tcPr marL="37098" marR="37098" marT="0" marB="0" anchor="ctr"/>
                </a:tc>
                <a:tc>
                  <a:txBody>
                    <a:bodyPr/>
                    <a:lstStyle/>
                    <a:p>
                      <a:pPr algn="ctr" rtl="0">
                        <a:buNone/>
                      </a:pPr>
                      <a:r>
                        <a:rPr lang="en-US" sz="1200" dirty="0">
                          <a:effectLst/>
                        </a:rPr>
                        <a:t>annual terms (1-yr)</a:t>
                      </a:r>
                      <a:endParaRPr lang="en-US" sz="1200" dirty="0">
                        <a:effectLst/>
                        <a:latin typeface="Aptos" panose="020B0004020202020204" pitchFamily="34" charset="0"/>
                        <a:ea typeface="Aptos" panose="020B0004020202020204" pitchFamily="34" charset="0"/>
                        <a:cs typeface="Aptos" panose="020B0004020202020204" pitchFamily="34" charset="0"/>
                      </a:endParaRPr>
                    </a:p>
                  </a:txBody>
                  <a:tcPr marL="37098" marR="37098" marT="0" marB="0" anchor="ctr"/>
                </a:tc>
                <a:extLst>
                  <a:ext uri="{0D108BD9-81ED-4DB2-BD59-A6C34878D82A}">
                    <a16:rowId xmlns:a16="http://schemas.microsoft.com/office/drawing/2014/main" val="698187007"/>
                  </a:ext>
                </a:extLst>
              </a:tr>
            </a:tbl>
          </a:graphicData>
        </a:graphic>
      </p:graphicFrame>
      <p:sp>
        <p:nvSpPr>
          <p:cNvPr id="8" name="Rectangle 1">
            <a:extLst>
              <a:ext uri="{FF2B5EF4-FFF2-40B4-BE49-F238E27FC236}">
                <a16:creationId xmlns:a16="http://schemas.microsoft.com/office/drawing/2014/main" id="{07611D3A-537E-9ECA-684C-39379366BF83}"/>
              </a:ext>
            </a:extLst>
          </p:cNvPr>
          <p:cNvSpPr>
            <a:spLocks noChangeArrowheads="1"/>
          </p:cNvSpPr>
          <p:nvPr/>
        </p:nvSpPr>
        <p:spPr bwMode="auto">
          <a:xfrm>
            <a:off x="87795" y="2393081"/>
            <a:ext cx="13827859" cy="1610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he-IL"/>
          </a:p>
        </p:txBody>
      </p:sp>
    </p:spTree>
    <p:extLst>
      <p:ext uri="{BB962C8B-B14F-4D97-AF65-F5344CB8AC3E}">
        <p14:creationId xmlns:p14="http://schemas.microsoft.com/office/powerpoint/2010/main" val="1611399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3130EA-47BA-B983-3F9E-0264B87E95CE}"/>
            </a:ext>
          </a:extLst>
        </p:cNvPr>
        <p:cNvGrpSpPr/>
        <p:nvPr/>
      </p:nvGrpSpPr>
      <p:grpSpPr>
        <a:xfrm>
          <a:off x="0" y="0"/>
          <a:ext cx="0" cy="0"/>
          <a:chOff x="0" y="0"/>
          <a:chExt cx="0" cy="0"/>
        </a:xfrm>
      </p:grpSpPr>
      <p:sp>
        <p:nvSpPr>
          <p:cNvPr id="4" name="TextBox 7">
            <a:extLst>
              <a:ext uri="{FF2B5EF4-FFF2-40B4-BE49-F238E27FC236}">
                <a16:creationId xmlns:a16="http://schemas.microsoft.com/office/drawing/2014/main" id="{2030F966-F03B-0931-622C-C94FDB8B54E2}"/>
              </a:ext>
            </a:extLst>
          </p:cNvPr>
          <p:cNvSpPr txBox="1"/>
          <p:nvPr/>
        </p:nvSpPr>
        <p:spPr>
          <a:xfrm>
            <a:off x="2849042" y="282972"/>
            <a:ext cx="6843540" cy="630942"/>
          </a:xfrm>
          <a:prstGeom prst="rect">
            <a:avLst/>
          </a:prstGeom>
          <a:noFill/>
        </p:spPr>
        <p:txBody>
          <a:bodyPr wrap="none" rtlCol="0">
            <a:spAutoFit/>
          </a:bodyPr>
          <a:lstStyle/>
          <a:p>
            <a:pPr algn="r" rtl="1"/>
            <a:r>
              <a:rPr lang="he-IL" sz="3500" b="1" dirty="0">
                <a:solidFill>
                  <a:srgbClr val="1D3B6C"/>
                </a:solidFill>
                <a:latin typeface="Segoe UI" panose="020B0502040204020203" pitchFamily="34" charset="0"/>
                <a:cs typeface="Segoe UI" panose="020B0502040204020203" pitchFamily="34" charset="0"/>
              </a:rPr>
              <a:t>מפגש מיוחד לקהילת שותפי </a:t>
            </a:r>
            <a:r>
              <a:rPr lang="en-US" sz="3500" b="1" dirty="0">
                <a:solidFill>
                  <a:srgbClr val="1D3B6C"/>
                </a:solidFill>
                <a:latin typeface="Segoe UI" panose="020B0502040204020203" pitchFamily="34" charset="0"/>
                <a:cs typeface="Segoe UI" panose="020B0502040204020203" pitchFamily="34" charset="0"/>
              </a:rPr>
              <a:t>CMS</a:t>
            </a:r>
          </a:p>
        </p:txBody>
      </p:sp>
      <p:graphicFrame>
        <p:nvGraphicFramePr>
          <p:cNvPr id="5" name="אובייקט 4">
            <a:extLst>
              <a:ext uri="{FF2B5EF4-FFF2-40B4-BE49-F238E27FC236}">
                <a16:creationId xmlns:a16="http://schemas.microsoft.com/office/drawing/2014/main" id="{B10D7FC3-A649-7DD0-817F-49E408EEB4B7}"/>
              </a:ext>
            </a:extLst>
          </p:cNvPr>
          <p:cNvGraphicFramePr>
            <a:graphicFrameLocks noChangeAspect="1"/>
          </p:cNvGraphicFramePr>
          <p:nvPr/>
        </p:nvGraphicFramePr>
        <p:xfrm>
          <a:off x="87797" y="89576"/>
          <a:ext cx="2254950" cy="901980"/>
        </p:xfrm>
        <a:graphic>
          <a:graphicData uri="http://schemas.openxmlformats.org/presentationml/2006/ole">
            <mc:AlternateContent xmlns:mc="http://schemas.openxmlformats.org/markup-compatibility/2006">
              <mc:Choice xmlns:v="urn:schemas-microsoft-com:vml" Requires="v">
                <p:oleObj name="Acrobat Document" r:id="rId3" imgW="9524956" imgH="3809855" progId="Acrobat.Document.DC">
                  <p:embed/>
                </p:oleObj>
              </mc:Choice>
              <mc:Fallback>
                <p:oleObj name="Acrobat Document" r:id="rId3" imgW="9524956" imgH="3809855" progId="Acrobat.Document.DC">
                  <p:embed/>
                  <p:pic>
                    <p:nvPicPr>
                      <p:cNvPr id="5" name="אובייקט 4">
                        <a:extLst>
                          <a:ext uri="{FF2B5EF4-FFF2-40B4-BE49-F238E27FC236}">
                            <a16:creationId xmlns:a16="http://schemas.microsoft.com/office/drawing/2014/main" id="{0170CA3F-1C67-BE40-2920-871ED876E438}"/>
                          </a:ext>
                        </a:extLst>
                      </p:cNvPr>
                      <p:cNvPicPr/>
                      <p:nvPr/>
                    </p:nvPicPr>
                    <p:blipFill>
                      <a:blip r:embed="rId4"/>
                      <a:stretch>
                        <a:fillRect/>
                      </a:stretch>
                    </p:blipFill>
                    <p:spPr>
                      <a:xfrm>
                        <a:off x="87797" y="89576"/>
                        <a:ext cx="2254950" cy="901980"/>
                      </a:xfrm>
                      <a:prstGeom prst="rect">
                        <a:avLst/>
                      </a:prstGeom>
                    </p:spPr>
                  </p:pic>
                </p:oleObj>
              </mc:Fallback>
            </mc:AlternateContent>
          </a:graphicData>
        </a:graphic>
      </p:graphicFrame>
      <p:pic>
        <p:nvPicPr>
          <p:cNvPr id="6" name="Picture 6" descr="Microsoft logo">
            <a:extLst>
              <a:ext uri="{FF2B5EF4-FFF2-40B4-BE49-F238E27FC236}">
                <a16:creationId xmlns:a16="http://schemas.microsoft.com/office/drawing/2014/main" id="{E9A8B44B-E194-F51C-9426-E95CD0C3AF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45658" y="329244"/>
            <a:ext cx="1984585" cy="422643"/>
          </a:xfrm>
          <a:prstGeom prst="rect">
            <a:avLst/>
          </a:prstGeom>
          <a:noFill/>
          <a:extLst>
            <a:ext uri="{909E8E84-426E-40DD-AFC4-6F175D3DCCD1}">
              <a14:hiddenFill xmlns:a14="http://schemas.microsoft.com/office/drawing/2010/main">
                <a:solidFill>
                  <a:srgbClr val="FFFFFF"/>
                </a:solidFill>
              </a14:hiddenFill>
            </a:ext>
          </a:extLst>
        </p:spPr>
      </p:pic>
      <p:sp>
        <p:nvSpPr>
          <p:cNvPr id="7" name="תיבת טקסט 6">
            <a:extLst>
              <a:ext uri="{FF2B5EF4-FFF2-40B4-BE49-F238E27FC236}">
                <a16:creationId xmlns:a16="http://schemas.microsoft.com/office/drawing/2014/main" id="{0045D657-1291-1CB8-019D-9AB1423E4709}"/>
              </a:ext>
            </a:extLst>
          </p:cNvPr>
          <p:cNvSpPr txBox="1"/>
          <p:nvPr/>
        </p:nvSpPr>
        <p:spPr>
          <a:xfrm>
            <a:off x="727587" y="1115361"/>
            <a:ext cx="10540181" cy="1107996"/>
          </a:xfrm>
          <a:prstGeom prst="rect">
            <a:avLst/>
          </a:prstGeom>
          <a:noFill/>
        </p:spPr>
        <p:txBody>
          <a:bodyPr wrap="square">
            <a:spAutoFit/>
          </a:bodyPr>
          <a:lstStyle/>
          <a:p>
            <a:pPr algn="ctr" rtl="0"/>
            <a:r>
              <a:rPr lang="en-US" b="1" dirty="0"/>
              <a:t>Microsoft 365 E7 (</a:t>
            </a:r>
            <a:r>
              <a:rPr lang="he-IL" b="1" dirty="0"/>
              <a:t>(זמין החל מה 1 למאי</a:t>
            </a:r>
            <a:br>
              <a:rPr lang="en-US" b="1" dirty="0"/>
            </a:br>
            <a:endParaRPr lang="en-US" sz="4800" b="1" dirty="0">
              <a:solidFill>
                <a:srgbClr val="1D3B6C"/>
              </a:solidFill>
              <a:latin typeface="Segoe UI" panose="020B0502040204020203" pitchFamily="34" charset="0"/>
              <a:cs typeface="Segoe UI" panose="020B0502040204020203" pitchFamily="34" charset="0"/>
            </a:endParaRPr>
          </a:p>
        </p:txBody>
      </p:sp>
      <p:pic>
        <p:nvPicPr>
          <p:cNvPr id="3" name="תמונה 2">
            <a:extLst>
              <a:ext uri="{FF2B5EF4-FFF2-40B4-BE49-F238E27FC236}">
                <a16:creationId xmlns:a16="http://schemas.microsoft.com/office/drawing/2014/main" id="{F8BBE4C9-6F21-B036-856D-97751A02770B}"/>
              </a:ext>
            </a:extLst>
          </p:cNvPr>
          <p:cNvPicPr>
            <a:picLocks noChangeAspect="1"/>
          </p:cNvPicPr>
          <p:nvPr/>
        </p:nvPicPr>
        <p:blipFill>
          <a:blip r:embed="rId6"/>
          <a:stretch>
            <a:fillRect/>
          </a:stretch>
        </p:blipFill>
        <p:spPr>
          <a:xfrm>
            <a:off x="1" y="1563329"/>
            <a:ext cx="12192000" cy="5294671"/>
          </a:xfrm>
          <a:prstGeom prst="rect">
            <a:avLst/>
          </a:prstGeom>
        </p:spPr>
      </p:pic>
    </p:spTree>
    <p:extLst>
      <p:ext uri="{BB962C8B-B14F-4D97-AF65-F5344CB8AC3E}">
        <p14:creationId xmlns:p14="http://schemas.microsoft.com/office/powerpoint/2010/main" val="3214734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C5D38-F955-0144-C040-9FA9DAFB6E21}"/>
            </a:ext>
          </a:extLst>
        </p:cNvPr>
        <p:cNvGrpSpPr/>
        <p:nvPr/>
      </p:nvGrpSpPr>
      <p:grpSpPr>
        <a:xfrm>
          <a:off x="0" y="0"/>
          <a:ext cx="0" cy="0"/>
          <a:chOff x="0" y="0"/>
          <a:chExt cx="0" cy="0"/>
        </a:xfrm>
      </p:grpSpPr>
      <p:sp>
        <p:nvSpPr>
          <p:cNvPr id="4" name="TextBox 7">
            <a:extLst>
              <a:ext uri="{FF2B5EF4-FFF2-40B4-BE49-F238E27FC236}">
                <a16:creationId xmlns:a16="http://schemas.microsoft.com/office/drawing/2014/main" id="{CB86C432-730F-0AD1-310D-D81DAE6859B8}"/>
              </a:ext>
            </a:extLst>
          </p:cNvPr>
          <p:cNvSpPr txBox="1"/>
          <p:nvPr/>
        </p:nvSpPr>
        <p:spPr>
          <a:xfrm>
            <a:off x="2849042" y="282972"/>
            <a:ext cx="6843540" cy="630942"/>
          </a:xfrm>
          <a:prstGeom prst="rect">
            <a:avLst/>
          </a:prstGeom>
          <a:noFill/>
        </p:spPr>
        <p:txBody>
          <a:bodyPr wrap="none" rtlCol="0">
            <a:spAutoFit/>
          </a:bodyPr>
          <a:lstStyle/>
          <a:p>
            <a:pPr algn="r" rtl="1"/>
            <a:r>
              <a:rPr lang="he-IL" sz="3500" b="1" dirty="0">
                <a:solidFill>
                  <a:srgbClr val="1D3B6C"/>
                </a:solidFill>
                <a:latin typeface="Segoe UI" panose="020B0502040204020203" pitchFamily="34" charset="0"/>
                <a:cs typeface="Segoe UI" panose="020B0502040204020203" pitchFamily="34" charset="0"/>
              </a:rPr>
              <a:t>מפגש מיוחד לקהילת שותפי </a:t>
            </a:r>
            <a:r>
              <a:rPr lang="en-US" sz="3500" b="1" dirty="0">
                <a:solidFill>
                  <a:srgbClr val="1D3B6C"/>
                </a:solidFill>
                <a:latin typeface="Segoe UI" panose="020B0502040204020203" pitchFamily="34" charset="0"/>
                <a:cs typeface="Segoe UI" panose="020B0502040204020203" pitchFamily="34" charset="0"/>
              </a:rPr>
              <a:t>CMS</a:t>
            </a:r>
          </a:p>
        </p:txBody>
      </p:sp>
      <p:graphicFrame>
        <p:nvGraphicFramePr>
          <p:cNvPr id="5" name="אובייקט 4">
            <a:extLst>
              <a:ext uri="{FF2B5EF4-FFF2-40B4-BE49-F238E27FC236}">
                <a16:creationId xmlns:a16="http://schemas.microsoft.com/office/drawing/2014/main" id="{E4F5E6DA-27E6-4AC1-3FE2-42D905CBB4B4}"/>
              </a:ext>
            </a:extLst>
          </p:cNvPr>
          <p:cNvGraphicFramePr>
            <a:graphicFrameLocks noChangeAspect="1"/>
          </p:cNvGraphicFramePr>
          <p:nvPr/>
        </p:nvGraphicFramePr>
        <p:xfrm>
          <a:off x="87797" y="89576"/>
          <a:ext cx="2254950" cy="901980"/>
        </p:xfrm>
        <a:graphic>
          <a:graphicData uri="http://schemas.openxmlformats.org/presentationml/2006/ole">
            <mc:AlternateContent xmlns:mc="http://schemas.openxmlformats.org/markup-compatibility/2006">
              <mc:Choice xmlns:v="urn:schemas-microsoft-com:vml" Requires="v">
                <p:oleObj name="Acrobat Document" r:id="rId2" imgW="9524956" imgH="3809855" progId="Acrobat.Document.DC">
                  <p:embed/>
                </p:oleObj>
              </mc:Choice>
              <mc:Fallback>
                <p:oleObj name="Acrobat Document" r:id="rId2" imgW="9524956" imgH="3809855" progId="Acrobat.Document.DC">
                  <p:embed/>
                  <p:pic>
                    <p:nvPicPr>
                      <p:cNvPr id="5" name="אובייקט 4">
                        <a:extLst>
                          <a:ext uri="{FF2B5EF4-FFF2-40B4-BE49-F238E27FC236}">
                            <a16:creationId xmlns:a16="http://schemas.microsoft.com/office/drawing/2014/main" id="{B10D7FC3-A649-7DD0-817F-49E408EEB4B7}"/>
                          </a:ext>
                        </a:extLst>
                      </p:cNvPr>
                      <p:cNvPicPr/>
                      <p:nvPr/>
                    </p:nvPicPr>
                    <p:blipFill>
                      <a:blip r:embed="rId3"/>
                      <a:stretch>
                        <a:fillRect/>
                      </a:stretch>
                    </p:blipFill>
                    <p:spPr>
                      <a:xfrm>
                        <a:off x="87797" y="89576"/>
                        <a:ext cx="2254950" cy="901980"/>
                      </a:xfrm>
                      <a:prstGeom prst="rect">
                        <a:avLst/>
                      </a:prstGeom>
                    </p:spPr>
                  </p:pic>
                </p:oleObj>
              </mc:Fallback>
            </mc:AlternateContent>
          </a:graphicData>
        </a:graphic>
      </p:graphicFrame>
      <p:pic>
        <p:nvPicPr>
          <p:cNvPr id="6" name="Picture 6" descr="Microsoft logo">
            <a:extLst>
              <a:ext uri="{FF2B5EF4-FFF2-40B4-BE49-F238E27FC236}">
                <a16:creationId xmlns:a16="http://schemas.microsoft.com/office/drawing/2014/main" id="{84CA98CE-E4AE-1E76-0C2E-543A2042F9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45658" y="329244"/>
            <a:ext cx="1984585" cy="422643"/>
          </a:xfrm>
          <a:prstGeom prst="rect">
            <a:avLst/>
          </a:prstGeom>
          <a:noFill/>
          <a:extLst>
            <a:ext uri="{909E8E84-426E-40DD-AFC4-6F175D3DCCD1}">
              <a14:hiddenFill xmlns:a14="http://schemas.microsoft.com/office/drawing/2010/main">
                <a:solidFill>
                  <a:srgbClr val="FFFFFF"/>
                </a:solidFill>
              </a14:hiddenFill>
            </a:ext>
          </a:extLst>
        </p:spPr>
      </p:pic>
      <p:sp>
        <p:nvSpPr>
          <p:cNvPr id="7" name="תיבת טקסט 6">
            <a:extLst>
              <a:ext uri="{FF2B5EF4-FFF2-40B4-BE49-F238E27FC236}">
                <a16:creationId xmlns:a16="http://schemas.microsoft.com/office/drawing/2014/main" id="{0D865619-20D5-307E-75B7-53D6311248E8}"/>
              </a:ext>
            </a:extLst>
          </p:cNvPr>
          <p:cNvSpPr txBox="1"/>
          <p:nvPr/>
        </p:nvSpPr>
        <p:spPr>
          <a:xfrm>
            <a:off x="727587" y="1115361"/>
            <a:ext cx="10540181" cy="1107996"/>
          </a:xfrm>
          <a:prstGeom prst="rect">
            <a:avLst/>
          </a:prstGeom>
          <a:noFill/>
        </p:spPr>
        <p:txBody>
          <a:bodyPr wrap="square">
            <a:spAutoFit/>
          </a:bodyPr>
          <a:lstStyle/>
          <a:p>
            <a:pPr algn="ctr" rtl="0"/>
            <a:r>
              <a:rPr lang="en-US" b="1" dirty="0"/>
              <a:t>Microsoft 365 E7</a:t>
            </a:r>
            <a:br>
              <a:rPr lang="en-US" b="1" dirty="0"/>
            </a:br>
            <a:endParaRPr lang="en-US" sz="4800" b="1" dirty="0">
              <a:solidFill>
                <a:srgbClr val="1D3B6C"/>
              </a:solidFill>
              <a:latin typeface="Segoe UI" panose="020B0502040204020203" pitchFamily="34" charset="0"/>
              <a:cs typeface="Segoe UI" panose="020B0502040204020203" pitchFamily="34" charset="0"/>
            </a:endParaRPr>
          </a:p>
        </p:txBody>
      </p:sp>
      <p:pic>
        <p:nvPicPr>
          <p:cNvPr id="3074" name="Picture 2" descr="A chart outlining the different options for the Microsoft 365 Frontier Suite prices">
            <a:extLst>
              <a:ext uri="{FF2B5EF4-FFF2-40B4-BE49-F238E27FC236}">
                <a16:creationId xmlns:a16="http://schemas.microsoft.com/office/drawing/2014/main" id="{81DFDB45-6BDE-3490-6551-23BB40A894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13914"/>
            <a:ext cx="12192000" cy="5661114"/>
          </a:xfrm>
          <a:prstGeom prst="rect">
            <a:avLst/>
          </a:prstGeom>
          <a:noFill/>
          <a:extLst>
            <a:ext uri="{909E8E84-426E-40DD-AFC4-6F175D3DCCD1}">
              <a14:hiddenFill xmlns:a14="http://schemas.microsoft.com/office/drawing/2010/main">
                <a:solidFill>
                  <a:srgbClr val="FFFFFF"/>
                </a:solidFill>
              </a14:hiddenFill>
            </a:ext>
          </a:extLst>
        </p:spPr>
      </p:pic>
      <p:sp>
        <p:nvSpPr>
          <p:cNvPr id="8" name="תיבת טקסט 7">
            <a:extLst>
              <a:ext uri="{FF2B5EF4-FFF2-40B4-BE49-F238E27FC236}">
                <a16:creationId xmlns:a16="http://schemas.microsoft.com/office/drawing/2014/main" id="{40391030-E747-3E35-0332-1A4C24710EAF}"/>
              </a:ext>
            </a:extLst>
          </p:cNvPr>
          <p:cNvSpPr txBox="1"/>
          <p:nvPr/>
        </p:nvSpPr>
        <p:spPr>
          <a:xfrm>
            <a:off x="5230048" y="6488668"/>
            <a:ext cx="2081528" cy="369332"/>
          </a:xfrm>
          <a:prstGeom prst="rect">
            <a:avLst/>
          </a:prstGeom>
          <a:noFill/>
        </p:spPr>
        <p:txBody>
          <a:bodyPr wrap="square">
            <a:spAutoFit/>
          </a:bodyPr>
          <a:lstStyle/>
          <a:p>
            <a:r>
              <a:rPr lang="en-US" dirty="0">
                <a:hlinkClick r:id="rId6"/>
              </a:rPr>
              <a:t>Microsoft 365 E7</a:t>
            </a:r>
            <a:endParaRPr lang="he-IL" dirty="0"/>
          </a:p>
        </p:txBody>
      </p:sp>
    </p:spTree>
    <p:extLst>
      <p:ext uri="{BB962C8B-B14F-4D97-AF65-F5344CB8AC3E}">
        <p14:creationId xmlns:p14="http://schemas.microsoft.com/office/powerpoint/2010/main" val="2552724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983BD-2695-61B3-C09F-A4116586E8FD}"/>
            </a:ext>
          </a:extLst>
        </p:cNvPr>
        <p:cNvGrpSpPr/>
        <p:nvPr/>
      </p:nvGrpSpPr>
      <p:grpSpPr>
        <a:xfrm>
          <a:off x="0" y="0"/>
          <a:ext cx="0" cy="0"/>
          <a:chOff x="0" y="0"/>
          <a:chExt cx="0" cy="0"/>
        </a:xfrm>
      </p:grpSpPr>
      <p:sp>
        <p:nvSpPr>
          <p:cNvPr id="4" name="TextBox 7">
            <a:extLst>
              <a:ext uri="{FF2B5EF4-FFF2-40B4-BE49-F238E27FC236}">
                <a16:creationId xmlns:a16="http://schemas.microsoft.com/office/drawing/2014/main" id="{2BA1B686-9702-3845-20AC-EF66BB3A5397}"/>
              </a:ext>
            </a:extLst>
          </p:cNvPr>
          <p:cNvSpPr txBox="1"/>
          <p:nvPr/>
        </p:nvSpPr>
        <p:spPr>
          <a:xfrm>
            <a:off x="2849042" y="282972"/>
            <a:ext cx="6843540" cy="630942"/>
          </a:xfrm>
          <a:prstGeom prst="rect">
            <a:avLst/>
          </a:prstGeom>
          <a:noFill/>
        </p:spPr>
        <p:txBody>
          <a:bodyPr wrap="none" rtlCol="0">
            <a:spAutoFit/>
          </a:bodyPr>
          <a:lstStyle/>
          <a:p>
            <a:pPr algn="r" rtl="1"/>
            <a:r>
              <a:rPr lang="he-IL" sz="3500" b="1" dirty="0">
                <a:solidFill>
                  <a:srgbClr val="1D3B6C"/>
                </a:solidFill>
                <a:latin typeface="Segoe UI" panose="020B0502040204020203" pitchFamily="34" charset="0"/>
                <a:cs typeface="Segoe UI" panose="020B0502040204020203" pitchFamily="34" charset="0"/>
              </a:rPr>
              <a:t>מפגש מיוחד לקהילת שותפי </a:t>
            </a:r>
            <a:r>
              <a:rPr lang="en-US" sz="3500" b="1" dirty="0">
                <a:solidFill>
                  <a:srgbClr val="1D3B6C"/>
                </a:solidFill>
                <a:latin typeface="Segoe UI" panose="020B0502040204020203" pitchFamily="34" charset="0"/>
                <a:cs typeface="Segoe UI" panose="020B0502040204020203" pitchFamily="34" charset="0"/>
              </a:rPr>
              <a:t>CMS</a:t>
            </a:r>
          </a:p>
        </p:txBody>
      </p:sp>
      <p:graphicFrame>
        <p:nvGraphicFramePr>
          <p:cNvPr id="5" name="אובייקט 4">
            <a:extLst>
              <a:ext uri="{FF2B5EF4-FFF2-40B4-BE49-F238E27FC236}">
                <a16:creationId xmlns:a16="http://schemas.microsoft.com/office/drawing/2014/main" id="{261B276E-6976-D31A-22AB-CF4F6512FB8B}"/>
              </a:ext>
            </a:extLst>
          </p:cNvPr>
          <p:cNvGraphicFramePr>
            <a:graphicFrameLocks noChangeAspect="1"/>
          </p:cNvGraphicFramePr>
          <p:nvPr/>
        </p:nvGraphicFramePr>
        <p:xfrm>
          <a:off x="87797" y="89576"/>
          <a:ext cx="2254950" cy="901980"/>
        </p:xfrm>
        <a:graphic>
          <a:graphicData uri="http://schemas.openxmlformats.org/presentationml/2006/ole">
            <mc:AlternateContent xmlns:mc="http://schemas.openxmlformats.org/markup-compatibility/2006">
              <mc:Choice xmlns:v="urn:schemas-microsoft-com:vml" Requires="v">
                <p:oleObj name="Acrobat Document" r:id="rId2" imgW="9524956" imgH="3809855" progId="Acrobat.Document.DC">
                  <p:embed/>
                </p:oleObj>
              </mc:Choice>
              <mc:Fallback>
                <p:oleObj name="Acrobat Document" r:id="rId2" imgW="9524956" imgH="3809855" progId="Acrobat.Document.DC">
                  <p:embed/>
                  <p:pic>
                    <p:nvPicPr>
                      <p:cNvPr id="5" name="אובייקט 4">
                        <a:extLst>
                          <a:ext uri="{FF2B5EF4-FFF2-40B4-BE49-F238E27FC236}">
                            <a16:creationId xmlns:a16="http://schemas.microsoft.com/office/drawing/2014/main" id="{AFC54069-3E74-2FC9-5A70-42374D566C81}"/>
                          </a:ext>
                        </a:extLst>
                      </p:cNvPr>
                      <p:cNvPicPr/>
                      <p:nvPr/>
                    </p:nvPicPr>
                    <p:blipFill>
                      <a:blip r:embed="rId3"/>
                      <a:stretch>
                        <a:fillRect/>
                      </a:stretch>
                    </p:blipFill>
                    <p:spPr>
                      <a:xfrm>
                        <a:off x="87797" y="89576"/>
                        <a:ext cx="2254950" cy="901980"/>
                      </a:xfrm>
                      <a:prstGeom prst="rect">
                        <a:avLst/>
                      </a:prstGeom>
                    </p:spPr>
                  </p:pic>
                </p:oleObj>
              </mc:Fallback>
            </mc:AlternateContent>
          </a:graphicData>
        </a:graphic>
      </p:graphicFrame>
      <p:pic>
        <p:nvPicPr>
          <p:cNvPr id="6" name="Picture 6" descr="Microsoft logo">
            <a:extLst>
              <a:ext uri="{FF2B5EF4-FFF2-40B4-BE49-F238E27FC236}">
                <a16:creationId xmlns:a16="http://schemas.microsoft.com/office/drawing/2014/main" id="{226D691C-DF0E-9F2F-0EC2-5B89BD01E0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45658" y="329244"/>
            <a:ext cx="1984585" cy="422643"/>
          </a:xfrm>
          <a:prstGeom prst="rect">
            <a:avLst/>
          </a:prstGeom>
          <a:noFill/>
          <a:extLst>
            <a:ext uri="{909E8E84-426E-40DD-AFC4-6F175D3DCCD1}">
              <a14:hiddenFill xmlns:a14="http://schemas.microsoft.com/office/drawing/2010/main">
                <a:solidFill>
                  <a:srgbClr val="FFFFFF"/>
                </a:solidFill>
              </a14:hiddenFill>
            </a:ext>
          </a:extLst>
        </p:spPr>
      </p:pic>
      <p:sp>
        <p:nvSpPr>
          <p:cNvPr id="7" name="תיבת טקסט 6">
            <a:extLst>
              <a:ext uri="{FF2B5EF4-FFF2-40B4-BE49-F238E27FC236}">
                <a16:creationId xmlns:a16="http://schemas.microsoft.com/office/drawing/2014/main" id="{BE43EF4F-F082-E2C5-6C2C-83765C343F97}"/>
              </a:ext>
            </a:extLst>
          </p:cNvPr>
          <p:cNvSpPr txBox="1"/>
          <p:nvPr/>
        </p:nvSpPr>
        <p:spPr>
          <a:xfrm>
            <a:off x="771525" y="1183572"/>
            <a:ext cx="11163300" cy="369332"/>
          </a:xfrm>
          <a:prstGeom prst="rect">
            <a:avLst/>
          </a:prstGeom>
          <a:noFill/>
        </p:spPr>
        <p:txBody>
          <a:bodyPr wrap="square">
            <a:spAutoFit/>
          </a:bodyPr>
          <a:lstStyle/>
          <a:p>
            <a:pPr algn="ctr" rtl="1"/>
            <a:r>
              <a:rPr lang="en-US" b="1" dirty="0">
                <a:solidFill>
                  <a:srgbClr val="1D3B6C"/>
                </a:solidFill>
                <a:latin typeface="Segoe UI" panose="020B0502040204020203" pitchFamily="34" charset="0"/>
                <a:cs typeface="Segoe UI" panose="020B0502040204020203" pitchFamily="34" charset="0"/>
              </a:rPr>
              <a:t> Office / Project / Visio LTSC 2021 </a:t>
            </a:r>
            <a:r>
              <a:rPr lang="he-IL" b="1" dirty="0">
                <a:solidFill>
                  <a:srgbClr val="1D3B6C"/>
                </a:solidFill>
                <a:latin typeface="Segoe UI" panose="020B0502040204020203" pitchFamily="34" charset="0"/>
                <a:cs typeface="Segoe UI" panose="020B0502040204020203" pitchFamily="34" charset="0"/>
              </a:rPr>
              <a:t>לקראת </a:t>
            </a:r>
            <a:r>
              <a:rPr lang="en-US" b="1" dirty="0">
                <a:solidFill>
                  <a:srgbClr val="1D3B6C"/>
                </a:solidFill>
                <a:latin typeface="Segoe UI" panose="020B0502040204020203" pitchFamily="34" charset="0"/>
                <a:cs typeface="Segoe UI" panose="020B0502040204020203" pitchFamily="34" charset="0"/>
              </a:rPr>
              <a:t>End of Support</a:t>
            </a:r>
          </a:p>
        </p:txBody>
      </p:sp>
      <p:sp>
        <p:nvSpPr>
          <p:cNvPr id="9" name="תיבת טקסט 8">
            <a:extLst>
              <a:ext uri="{FF2B5EF4-FFF2-40B4-BE49-F238E27FC236}">
                <a16:creationId xmlns:a16="http://schemas.microsoft.com/office/drawing/2014/main" id="{1DF43170-F8E7-5F98-A94E-5EEE61F2F536}"/>
              </a:ext>
            </a:extLst>
          </p:cNvPr>
          <p:cNvSpPr txBox="1"/>
          <p:nvPr/>
        </p:nvSpPr>
        <p:spPr>
          <a:xfrm>
            <a:off x="2503192" y="2094905"/>
            <a:ext cx="6976065" cy="369332"/>
          </a:xfrm>
          <a:prstGeom prst="rect">
            <a:avLst/>
          </a:prstGeom>
          <a:noFill/>
        </p:spPr>
        <p:txBody>
          <a:bodyPr wrap="square">
            <a:spAutoFit/>
          </a:bodyPr>
          <a:lstStyle/>
          <a:p>
            <a:r>
              <a:rPr lang="he-IL" dirty="0"/>
              <a:t>כל המוצרים הבאים יגיעו ל‑</a:t>
            </a:r>
            <a:r>
              <a:rPr lang="en-US" dirty="0"/>
              <a:t>End of Support </a:t>
            </a:r>
            <a:r>
              <a:rPr lang="he-IL" dirty="0"/>
              <a:t> ב‑13 באוקטובר 2026:</a:t>
            </a:r>
          </a:p>
        </p:txBody>
      </p:sp>
      <p:graphicFrame>
        <p:nvGraphicFramePr>
          <p:cNvPr id="13" name="טבלה 12">
            <a:extLst>
              <a:ext uri="{FF2B5EF4-FFF2-40B4-BE49-F238E27FC236}">
                <a16:creationId xmlns:a16="http://schemas.microsoft.com/office/drawing/2014/main" id="{32F2A20C-875C-D93C-7064-257EBC8A67C2}"/>
              </a:ext>
            </a:extLst>
          </p:cNvPr>
          <p:cNvGraphicFramePr>
            <a:graphicFrameLocks noGrp="1"/>
          </p:cNvGraphicFramePr>
          <p:nvPr>
            <p:extLst>
              <p:ext uri="{D42A27DB-BD31-4B8C-83A1-F6EECF244321}">
                <p14:modId xmlns:p14="http://schemas.microsoft.com/office/powerpoint/2010/main" val="885678888"/>
              </p:ext>
            </p:extLst>
          </p:nvPr>
        </p:nvGraphicFramePr>
        <p:xfrm>
          <a:off x="3718112" y="2470666"/>
          <a:ext cx="5105400" cy="1114425"/>
        </p:xfrm>
        <a:graphic>
          <a:graphicData uri="http://schemas.openxmlformats.org/drawingml/2006/table">
            <a:tbl>
              <a:tblPr/>
              <a:tblGrid>
                <a:gridCol w="3022600">
                  <a:extLst>
                    <a:ext uri="{9D8B030D-6E8A-4147-A177-3AD203B41FA5}">
                      <a16:colId xmlns:a16="http://schemas.microsoft.com/office/drawing/2014/main" val="2973633704"/>
                    </a:ext>
                  </a:extLst>
                </a:gridCol>
                <a:gridCol w="2082800">
                  <a:extLst>
                    <a:ext uri="{9D8B030D-6E8A-4147-A177-3AD203B41FA5}">
                      <a16:colId xmlns:a16="http://schemas.microsoft.com/office/drawing/2014/main" val="510018640"/>
                    </a:ext>
                  </a:extLst>
                </a:gridCol>
              </a:tblGrid>
              <a:tr h="238125">
                <a:tc>
                  <a:txBody>
                    <a:bodyPr/>
                    <a:lstStyle/>
                    <a:p>
                      <a:pPr algn="ctr" rtl="1" fontAlgn="b">
                        <a:buNone/>
                      </a:pPr>
                      <a:r>
                        <a:rPr lang="he-IL" sz="1400" b="0" i="0" u="none" strike="noStrike">
                          <a:solidFill>
                            <a:srgbClr val="000000"/>
                          </a:solidFill>
                          <a:effectLst/>
                          <a:latin typeface="Arial" panose="020B0604020202020204" pitchFamily="34" charset="0"/>
                        </a:rPr>
                        <a:t>מוצר</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rtl="1" fontAlgn="b">
                        <a:buNone/>
                      </a:pPr>
                      <a:r>
                        <a:rPr lang="he-IL" sz="1400" b="0" i="0" u="none" strike="noStrike">
                          <a:solidFill>
                            <a:srgbClr val="000000"/>
                          </a:solidFill>
                          <a:effectLst/>
                          <a:latin typeface="Arial" panose="020B0604020202020204" pitchFamily="34" charset="0"/>
                        </a:rPr>
                        <a:t>סטטוס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extLst>
                  <a:ext uri="{0D108BD9-81ED-4DB2-BD59-A6C34878D82A}">
                    <a16:rowId xmlns:a16="http://schemas.microsoft.com/office/drawing/2014/main" val="1481734025"/>
                  </a:ext>
                </a:extLst>
              </a:tr>
              <a:tr h="219075">
                <a:tc>
                  <a:txBody>
                    <a:bodyPr/>
                    <a:lstStyle/>
                    <a:p>
                      <a:pPr algn="ctr" fontAlgn="ctr">
                        <a:buNone/>
                      </a:pPr>
                      <a:r>
                        <a:rPr lang="en-US" sz="1100" b="0" i="0" u="none" strike="noStrike">
                          <a:solidFill>
                            <a:srgbClr val="000000"/>
                          </a:solidFill>
                          <a:effectLst/>
                          <a:latin typeface="Segoe UI" panose="020B0502040204020203" pitchFamily="34" charset="0"/>
                        </a:rPr>
                        <a:t>Word / Excel / PowerPoint LTSC 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Segoe UI" panose="020B0502040204020203" pitchFamily="34" charset="0"/>
                        </a:rPr>
                        <a:t>End of Support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66480567"/>
                  </a:ext>
                </a:extLst>
              </a:tr>
              <a:tr h="219075">
                <a:tc>
                  <a:txBody>
                    <a:bodyPr/>
                    <a:lstStyle/>
                    <a:p>
                      <a:pPr algn="ctr" fontAlgn="ctr">
                        <a:buNone/>
                      </a:pPr>
                      <a:r>
                        <a:rPr lang="en-US" sz="1100" b="0" i="0" u="none" strike="noStrike">
                          <a:solidFill>
                            <a:srgbClr val="000000"/>
                          </a:solidFill>
                          <a:effectLst/>
                          <a:latin typeface="Segoe UI" panose="020B0502040204020203" pitchFamily="34" charset="0"/>
                        </a:rPr>
                        <a:t>Outlook LTSC 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Segoe UI" panose="020B0502040204020203" pitchFamily="34" charset="0"/>
                        </a:rPr>
                        <a:t>End of Support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96436663"/>
                  </a:ext>
                </a:extLst>
              </a:tr>
              <a:tr h="219075">
                <a:tc>
                  <a:txBody>
                    <a:bodyPr/>
                    <a:lstStyle/>
                    <a:p>
                      <a:pPr algn="ctr" fontAlgn="ctr">
                        <a:buNone/>
                      </a:pPr>
                      <a:r>
                        <a:rPr lang="en-US" sz="1100" b="0" i="0" u="none" strike="noStrike">
                          <a:solidFill>
                            <a:srgbClr val="000000"/>
                          </a:solidFill>
                          <a:effectLst/>
                          <a:latin typeface="Segoe UI" panose="020B0502040204020203" pitchFamily="34" charset="0"/>
                        </a:rPr>
                        <a:t>Project LTSC 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Segoe UI" panose="020B0502040204020203" pitchFamily="34" charset="0"/>
                        </a:rPr>
                        <a:t>End of Support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73922331"/>
                  </a:ext>
                </a:extLst>
              </a:tr>
              <a:tr h="219075">
                <a:tc>
                  <a:txBody>
                    <a:bodyPr/>
                    <a:lstStyle/>
                    <a:p>
                      <a:pPr algn="ctr" fontAlgn="ctr">
                        <a:buNone/>
                      </a:pPr>
                      <a:r>
                        <a:rPr lang="en-US" sz="1100" b="0" i="0" u="none" strike="noStrike">
                          <a:solidFill>
                            <a:srgbClr val="000000"/>
                          </a:solidFill>
                          <a:effectLst/>
                          <a:latin typeface="Segoe UI" panose="020B0502040204020203" pitchFamily="34" charset="0"/>
                        </a:rPr>
                        <a:t>Visio LTSC 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dirty="0">
                          <a:solidFill>
                            <a:srgbClr val="000000"/>
                          </a:solidFill>
                          <a:effectLst/>
                          <a:latin typeface="Segoe UI" panose="020B0502040204020203" pitchFamily="34" charset="0"/>
                        </a:rPr>
                        <a:t>End of Support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41794485"/>
                  </a:ext>
                </a:extLst>
              </a:tr>
            </a:tbl>
          </a:graphicData>
        </a:graphic>
      </p:graphicFrame>
      <p:sp>
        <p:nvSpPr>
          <p:cNvPr id="16" name="תיבת טקסט 15">
            <a:extLst>
              <a:ext uri="{FF2B5EF4-FFF2-40B4-BE49-F238E27FC236}">
                <a16:creationId xmlns:a16="http://schemas.microsoft.com/office/drawing/2014/main" id="{805CA8E9-AA94-7F71-7F5F-9EA7FE5F4F94}"/>
              </a:ext>
            </a:extLst>
          </p:cNvPr>
          <p:cNvSpPr txBox="1"/>
          <p:nvPr/>
        </p:nvSpPr>
        <p:spPr>
          <a:xfrm>
            <a:off x="5775512" y="3769757"/>
            <a:ext cx="6096000" cy="369332"/>
          </a:xfrm>
          <a:prstGeom prst="rect">
            <a:avLst/>
          </a:prstGeom>
          <a:noFill/>
        </p:spPr>
        <p:txBody>
          <a:bodyPr wrap="square">
            <a:spAutoFit/>
          </a:bodyPr>
          <a:lstStyle/>
          <a:p>
            <a:r>
              <a:rPr lang="he-IL" dirty="0"/>
              <a:t>✅ נתיבי שדרוג רשמיים </a:t>
            </a:r>
            <a:r>
              <a:rPr lang="en-US" dirty="0"/>
              <a:t>(Microsoft‑Recommended)</a:t>
            </a:r>
            <a:endParaRPr lang="he-IL" dirty="0"/>
          </a:p>
        </p:txBody>
      </p:sp>
      <p:sp>
        <p:nvSpPr>
          <p:cNvPr id="19" name="תיבת טקסט 18">
            <a:extLst>
              <a:ext uri="{FF2B5EF4-FFF2-40B4-BE49-F238E27FC236}">
                <a16:creationId xmlns:a16="http://schemas.microsoft.com/office/drawing/2014/main" id="{81873F77-271E-E638-AF77-68C0EBA6C9AE}"/>
              </a:ext>
            </a:extLst>
          </p:cNvPr>
          <p:cNvSpPr txBox="1"/>
          <p:nvPr/>
        </p:nvSpPr>
        <p:spPr>
          <a:xfrm>
            <a:off x="209550" y="4145518"/>
            <a:ext cx="11563350" cy="923330"/>
          </a:xfrm>
          <a:prstGeom prst="rect">
            <a:avLst/>
          </a:prstGeom>
          <a:noFill/>
        </p:spPr>
        <p:txBody>
          <a:bodyPr wrap="square">
            <a:spAutoFit/>
          </a:bodyPr>
          <a:lstStyle/>
          <a:p>
            <a:r>
              <a:rPr lang="he-IL" b="1" dirty="0">
                <a:highlight>
                  <a:srgbClr val="FFFF00"/>
                </a:highlight>
              </a:rPr>
              <a:t>אופציה 1 </a:t>
            </a:r>
            <a:r>
              <a:rPr lang="he-IL" dirty="0"/>
              <a:t>– המעבר הברור </a:t>
            </a:r>
            <a:r>
              <a:rPr lang="en-US" dirty="0"/>
              <a:t>Microsoft 365 Apps</a:t>
            </a:r>
            <a:r>
              <a:rPr lang="he-IL" dirty="0"/>
              <a:t> </a:t>
            </a:r>
          </a:p>
          <a:p>
            <a:r>
              <a:rPr lang="he-IL" dirty="0"/>
              <a:t>הפתרון המועדף </a:t>
            </a:r>
            <a:r>
              <a:rPr lang="en-US" dirty="0"/>
              <a:t>Microsoft 365 Apps for enterprise / business</a:t>
            </a:r>
            <a:r>
              <a:rPr lang="he-IL" dirty="0"/>
              <a:t> וחלק מ ‑</a:t>
            </a:r>
            <a:r>
              <a:rPr lang="en-US" dirty="0"/>
              <a:t>M365 E3 / E5 / Business Premium / Business Standard</a:t>
            </a:r>
            <a:r>
              <a:rPr lang="he-IL" dirty="0"/>
              <a:t> תמיד נתמך, כולל עדכוני אבטחה שוטפים</a:t>
            </a:r>
          </a:p>
        </p:txBody>
      </p:sp>
      <p:sp>
        <p:nvSpPr>
          <p:cNvPr id="22" name="תיבת טקסט 21">
            <a:extLst>
              <a:ext uri="{FF2B5EF4-FFF2-40B4-BE49-F238E27FC236}">
                <a16:creationId xmlns:a16="http://schemas.microsoft.com/office/drawing/2014/main" id="{442A0E3E-AB9A-7DBE-326F-89F4F1400473}"/>
              </a:ext>
            </a:extLst>
          </p:cNvPr>
          <p:cNvSpPr txBox="1"/>
          <p:nvPr/>
        </p:nvSpPr>
        <p:spPr>
          <a:xfrm>
            <a:off x="5676900" y="5068848"/>
            <a:ext cx="6096000" cy="369332"/>
          </a:xfrm>
          <a:prstGeom prst="rect">
            <a:avLst/>
          </a:prstGeom>
          <a:noFill/>
        </p:spPr>
        <p:txBody>
          <a:bodyPr wrap="square">
            <a:spAutoFit/>
          </a:bodyPr>
          <a:lstStyle/>
          <a:p>
            <a:r>
              <a:rPr lang="he-IL" b="1" dirty="0">
                <a:highlight>
                  <a:srgbClr val="FFFF00"/>
                </a:highlight>
              </a:rPr>
              <a:t>אופציה 2</a:t>
            </a:r>
            <a:r>
              <a:rPr lang="he-IL" dirty="0"/>
              <a:t> – למי שחייב </a:t>
            </a:r>
            <a:r>
              <a:rPr lang="en-US" dirty="0"/>
              <a:t>On‑Prem LTSC 2024</a:t>
            </a:r>
            <a:endParaRPr lang="he-IL" dirty="0"/>
          </a:p>
        </p:txBody>
      </p:sp>
      <p:sp>
        <p:nvSpPr>
          <p:cNvPr id="25" name="תיבת טקסט 24">
            <a:extLst>
              <a:ext uri="{FF2B5EF4-FFF2-40B4-BE49-F238E27FC236}">
                <a16:creationId xmlns:a16="http://schemas.microsoft.com/office/drawing/2014/main" id="{9F67F058-FF75-CF0B-A7B0-18988F52B874}"/>
              </a:ext>
            </a:extLst>
          </p:cNvPr>
          <p:cNvSpPr txBox="1"/>
          <p:nvPr/>
        </p:nvSpPr>
        <p:spPr>
          <a:xfrm>
            <a:off x="5676900" y="5386445"/>
            <a:ext cx="6096000" cy="369332"/>
          </a:xfrm>
          <a:prstGeom prst="rect">
            <a:avLst/>
          </a:prstGeom>
          <a:noFill/>
        </p:spPr>
        <p:txBody>
          <a:bodyPr wrap="square">
            <a:spAutoFit/>
          </a:bodyPr>
          <a:lstStyle/>
          <a:p>
            <a:r>
              <a:rPr lang="en-US" dirty="0"/>
              <a:t>  Office / Project / Visio LTSC 2024 </a:t>
            </a:r>
            <a:endParaRPr lang="he-IL" dirty="0"/>
          </a:p>
        </p:txBody>
      </p:sp>
      <p:sp>
        <p:nvSpPr>
          <p:cNvPr id="29" name="תיבת טקסט 28">
            <a:extLst>
              <a:ext uri="{FF2B5EF4-FFF2-40B4-BE49-F238E27FC236}">
                <a16:creationId xmlns:a16="http://schemas.microsoft.com/office/drawing/2014/main" id="{2B5554D0-DFFE-C3B8-2647-D60036021068}"/>
              </a:ext>
            </a:extLst>
          </p:cNvPr>
          <p:cNvSpPr txBox="1"/>
          <p:nvPr/>
        </p:nvSpPr>
        <p:spPr>
          <a:xfrm>
            <a:off x="771525" y="6205696"/>
            <a:ext cx="9467850" cy="369332"/>
          </a:xfrm>
          <a:prstGeom prst="rect">
            <a:avLst/>
          </a:prstGeom>
          <a:noFill/>
        </p:spPr>
        <p:txBody>
          <a:bodyPr wrap="square">
            <a:spAutoFit/>
          </a:bodyPr>
          <a:lstStyle/>
          <a:p>
            <a:r>
              <a:rPr lang="en-US" dirty="0"/>
              <a:t>https://learn.microsoft.com/en-us/partner-center/announcements/2026-april#15</a:t>
            </a:r>
            <a:endParaRPr lang="he-IL" dirty="0"/>
          </a:p>
        </p:txBody>
      </p:sp>
    </p:spTree>
    <p:extLst>
      <p:ext uri="{BB962C8B-B14F-4D97-AF65-F5344CB8AC3E}">
        <p14:creationId xmlns:p14="http://schemas.microsoft.com/office/powerpoint/2010/main" val="3450342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AF9406-BD45-8D3B-4F34-000D58259B4D}"/>
            </a:ext>
          </a:extLst>
        </p:cNvPr>
        <p:cNvGrpSpPr/>
        <p:nvPr/>
      </p:nvGrpSpPr>
      <p:grpSpPr>
        <a:xfrm>
          <a:off x="0" y="0"/>
          <a:ext cx="0" cy="0"/>
          <a:chOff x="0" y="0"/>
          <a:chExt cx="0" cy="0"/>
        </a:xfrm>
      </p:grpSpPr>
      <p:sp>
        <p:nvSpPr>
          <p:cNvPr id="4" name="TextBox 7">
            <a:extLst>
              <a:ext uri="{FF2B5EF4-FFF2-40B4-BE49-F238E27FC236}">
                <a16:creationId xmlns:a16="http://schemas.microsoft.com/office/drawing/2014/main" id="{E744126F-FE7E-AB31-33BF-80216B622B95}"/>
              </a:ext>
            </a:extLst>
          </p:cNvPr>
          <p:cNvSpPr txBox="1"/>
          <p:nvPr/>
        </p:nvSpPr>
        <p:spPr>
          <a:xfrm>
            <a:off x="2849042" y="282972"/>
            <a:ext cx="6843540" cy="630942"/>
          </a:xfrm>
          <a:prstGeom prst="rect">
            <a:avLst/>
          </a:prstGeom>
          <a:noFill/>
        </p:spPr>
        <p:txBody>
          <a:bodyPr wrap="none" rtlCol="0">
            <a:spAutoFit/>
          </a:bodyPr>
          <a:lstStyle/>
          <a:p>
            <a:pPr algn="r" rtl="1"/>
            <a:r>
              <a:rPr lang="he-IL" sz="3500" b="1" dirty="0">
                <a:solidFill>
                  <a:srgbClr val="1D3B6C"/>
                </a:solidFill>
                <a:latin typeface="Segoe UI" panose="020B0502040204020203" pitchFamily="34" charset="0"/>
                <a:cs typeface="Segoe UI" panose="020B0502040204020203" pitchFamily="34" charset="0"/>
              </a:rPr>
              <a:t>מפגש מיוחד לקהילת שותפי </a:t>
            </a:r>
            <a:r>
              <a:rPr lang="en-US" sz="3500" b="1" dirty="0">
                <a:solidFill>
                  <a:srgbClr val="1D3B6C"/>
                </a:solidFill>
                <a:latin typeface="Segoe UI" panose="020B0502040204020203" pitchFamily="34" charset="0"/>
                <a:cs typeface="Segoe UI" panose="020B0502040204020203" pitchFamily="34" charset="0"/>
              </a:rPr>
              <a:t>CMS</a:t>
            </a:r>
          </a:p>
        </p:txBody>
      </p:sp>
      <p:graphicFrame>
        <p:nvGraphicFramePr>
          <p:cNvPr id="5" name="אובייקט 4">
            <a:extLst>
              <a:ext uri="{FF2B5EF4-FFF2-40B4-BE49-F238E27FC236}">
                <a16:creationId xmlns:a16="http://schemas.microsoft.com/office/drawing/2014/main" id="{CDE5FD55-09DF-F56F-5A5A-6A5FFB0AD3BB}"/>
              </a:ext>
            </a:extLst>
          </p:cNvPr>
          <p:cNvGraphicFramePr>
            <a:graphicFrameLocks noChangeAspect="1"/>
          </p:cNvGraphicFramePr>
          <p:nvPr/>
        </p:nvGraphicFramePr>
        <p:xfrm>
          <a:off x="87797" y="89576"/>
          <a:ext cx="2254950" cy="901980"/>
        </p:xfrm>
        <a:graphic>
          <a:graphicData uri="http://schemas.openxmlformats.org/presentationml/2006/ole">
            <mc:AlternateContent xmlns:mc="http://schemas.openxmlformats.org/markup-compatibility/2006">
              <mc:Choice xmlns:v="urn:schemas-microsoft-com:vml" Requires="v">
                <p:oleObj name="Acrobat Document" r:id="rId2" imgW="9524956" imgH="3809855" progId="Acrobat.Document.DC">
                  <p:embed/>
                </p:oleObj>
              </mc:Choice>
              <mc:Fallback>
                <p:oleObj name="Acrobat Document" r:id="rId2" imgW="9524956" imgH="3809855" progId="Acrobat.Document.DC">
                  <p:embed/>
                  <p:pic>
                    <p:nvPicPr>
                      <p:cNvPr id="5" name="אובייקט 4">
                        <a:extLst>
                          <a:ext uri="{FF2B5EF4-FFF2-40B4-BE49-F238E27FC236}">
                            <a16:creationId xmlns:a16="http://schemas.microsoft.com/office/drawing/2014/main" id="{0170CA3F-1C67-BE40-2920-871ED876E438}"/>
                          </a:ext>
                        </a:extLst>
                      </p:cNvPr>
                      <p:cNvPicPr/>
                      <p:nvPr/>
                    </p:nvPicPr>
                    <p:blipFill>
                      <a:blip r:embed="rId3"/>
                      <a:stretch>
                        <a:fillRect/>
                      </a:stretch>
                    </p:blipFill>
                    <p:spPr>
                      <a:xfrm>
                        <a:off x="87797" y="89576"/>
                        <a:ext cx="2254950" cy="901980"/>
                      </a:xfrm>
                      <a:prstGeom prst="rect">
                        <a:avLst/>
                      </a:prstGeom>
                    </p:spPr>
                  </p:pic>
                </p:oleObj>
              </mc:Fallback>
            </mc:AlternateContent>
          </a:graphicData>
        </a:graphic>
      </p:graphicFrame>
      <p:pic>
        <p:nvPicPr>
          <p:cNvPr id="6" name="Picture 6" descr="Microsoft logo">
            <a:extLst>
              <a:ext uri="{FF2B5EF4-FFF2-40B4-BE49-F238E27FC236}">
                <a16:creationId xmlns:a16="http://schemas.microsoft.com/office/drawing/2014/main" id="{6BBBB97A-4F8C-25EB-EC28-BD7D05D6EE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45658" y="329244"/>
            <a:ext cx="1984585" cy="422643"/>
          </a:xfrm>
          <a:prstGeom prst="rect">
            <a:avLst/>
          </a:prstGeom>
          <a:noFill/>
          <a:extLst>
            <a:ext uri="{909E8E84-426E-40DD-AFC4-6F175D3DCCD1}">
              <a14:hiddenFill xmlns:a14="http://schemas.microsoft.com/office/drawing/2010/main">
                <a:solidFill>
                  <a:srgbClr val="FFFFFF"/>
                </a:solidFill>
              </a14:hiddenFill>
            </a:ext>
          </a:extLst>
        </p:spPr>
      </p:pic>
      <p:sp>
        <p:nvSpPr>
          <p:cNvPr id="7" name="תיבת טקסט 6">
            <a:extLst>
              <a:ext uri="{FF2B5EF4-FFF2-40B4-BE49-F238E27FC236}">
                <a16:creationId xmlns:a16="http://schemas.microsoft.com/office/drawing/2014/main" id="{8CF50C0F-9148-2F24-8054-62C4C5619B30}"/>
              </a:ext>
            </a:extLst>
          </p:cNvPr>
          <p:cNvSpPr txBox="1"/>
          <p:nvPr/>
        </p:nvSpPr>
        <p:spPr>
          <a:xfrm>
            <a:off x="1376516" y="2383722"/>
            <a:ext cx="10009239" cy="2308324"/>
          </a:xfrm>
          <a:prstGeom prst="rect">
            <a:avLst/>
          </a:prstGeom>
          <a:noFill/>
        </p:spPr>
        <p:txBody>
          <a:bodyPr wrap="square">
            <a:spAutoFit/>
          </a:bodyPr>
          <a:lstStyle/>
          <a:p>
            <a:pPr algn="ctr" rtl="1"/>
            <a:r>
              <a:rPr lang="he-IL" sz="4800" b="1" dirty="0">
                <a:solidFill>
                  <a:srgbClr val="1D3B6C"/>
                </a:solidFill>
                <a:latin typeface="Segoe UI" panose="020B0502040204020203" pitchFamily="34" charset="0"/>
                <a:cs typeface="Segoe UI" panose="020B0502040204020203" pitchFamily="34" charset="0"/>
              </a:rPr>
              <a:t>תודה על השותפות! </a:t>
            </a:r>
          </a:p>
          <a:p>
            <a:pPr algn="ctr"/>
            <a:r>
              <a:rPr lang="he-IL" sz="4800" dirty="0"/>
              <a:t>😀</a:t>
            </a:r>
            <a:endParaRPr lang="he-IL" sz="4800" b="1" dirty="0">
              <a:solidFill>
                <a:srgbClr val="1D3B6C"/>
              </a:solidFill>
              <a:latin typeface="Segoe UI" panose="020B0502040204020203" pitchFamily="34" charset="0"/>
              <a:cs typeface="Segoe UI" panose="020B0502040204020203" pitchFamily="34" charset="0"/>
            </a:endParaRPr>
          </a:p>
          <a:p>
            <a:pPr algn="ctr" rtl="1"/>
            <a:r>
              <a:rPr lang="he-IL" sz="4800" b="1" dirty="0">
                <a:solidFill>
                  <a:srgbClr val="1D3B6C"/>
                </a:solidFill>
                <a:latin typeface="Segoe UI" panose="020B0502040204020203" pitchFamily="34" charset="0"/>
                <a:cs typeface="Segoe UI" panose="020B0502040204020203" pitchFamily="34" charset="0"/>
              </a:rPr>
              <a:t>צוות </a:t>
            </a:r>
            <a:r>
              <a:rPr lang="en-US" sz="4800" b="1" dirty="0">
                <a:solidFill>
                  <a:srgbClr val="1D3B6C"/>
                </a:solidFill>
                <a:latin typeface="Segoe UI" panose="020B0502040204020203" pitchFamily="34" charset="0"/>
                <a:cs typeface="Segoe UI" panose="020B0502040204020203" pitchFamily="34" charset="0"/>
              </a:rPr>
              <a:t>CMS PRO</a:t>
            </a:r>
          </a:p>
        </p:txBody>
      </p:sp>
    </p:spTree>
    <p:extLst>
      <p:ext uri="{BB962C8B-B14F-4D97-AF65-F5344CB8AC3E}">
        <p14:creationId xmlns:p14="http://schemas.microsoft.com/office/powerpoint/2010/main" val="119764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CE34D-F767-08CB-B9E3-B59F353E4596}"/>
            </a:ext>
          </a:extLst>
        </p:cNvPr>
        <p:cNvGrpSpPr/>
        <p:nvPr/>
      </p:nvGrpSpPr>
      <p:grpSpPr>
        <a:xfrm>
          <a:off x="0" y="0"/>
          <a:ext cx="0" cy="0"/>
          <a:chOff x="0" y="0"/>
          <a:chExt cx="0" cy="0"/>
        </a:xfrm>
      </p:grpSpPr>
      <p:sp>
        <p:nvSpPr>
          <p:cNvPr id="4" name="TextBox 7">
            <a:extLst>
              <a:ext uri="{FF2B5EF4-FFF2-40B4-BE49-F238E27FC236}">
                <a16:creationId xmlns:a16="http://schemas.microsoft.com/office/drawing/2014/main" id="{43135959-CA28-76B6-EF21-3B415ED4CADC}"/>
              </a:ext>
            </a:extLst>
          </p:cNvPr>
          <p:cNvSpPr txBox="1"/>
          <p:nvPr/>
        </p:nvSpPr>
        <p:spPr>
          <a:xfrm>
            <a:off x="2772432" y="225094"/>
            <a:ext cx="6843540" cy="630942"/>
          </a:xfrm>
          <a:prstGeom prst="rect">
            <a:avLst/>
          </a:prstGeom>
          <a:noFill/>
        </p:spPr>
        <p:txBody>
          <a:bodyPr wrap="none" rtlCol="0">
            <a:spAutoFit/>
          </a:bodyPr>
          <a:lstStyle/>
          <a:p>
            <a:pPr algn="r" rtl="1"/>
            <a:r>
              <a:rPr lang="he-IL" sz="3500" b="1" dirty="0">
                <a:solidFill>
                  <a:srgbClr val="1D3B6C"/>
                </a:solidFill>
                <a:latin typeface="Segoe UI" panose="020B0502040204020203" pitchFamily="34" charset="0"/>
                <a:cs typeface="Segoe UI" panose="020B0502040204020203" pitchFamily="34" charset="0"/>
              </a:rPr>
              <a:t>מפגש מיוחד לקהילת שותפי </a:t>
            </a:r>
            <a:r>
              <a:rPr lang="en-US" sz="3500" b="1" dirty="0">
                <a:solidFill>
                  <a:srgbClr val="1D3B6C"/>
                </a:solidFill>
                <a:latin typeface="Segoe UI" panose="020B0502040204020203" pitchFamily="34" charset="0"/>
                <a:cs typeface="Segoe UI" panose="020B0502040204020203" pitchFamily="34" charset="0"/>
              </a:rPr>
              <a:t>CMS</a:t>
            </a:r>
          </a:p>
        </p:txBody>
      </p:sp>
      <p:graphicFrame>
        <p:nvGraphicFramePr>
          <p:cNvPr id="5" name="אובייקט 4">
            <a:extLst>
              <a:ext uri="{FF2B5EF4-FFF2-40B4-BE49-F238E27FC236}">
                <a16:creationId xmlns:a16="http://schemas.microsoft.com/office/drawing/2014/main" id="{0AEAF066-DAF5-6D38-A23B-0D3A9465FB94}"/>
              </a:ext>
            </a:extLst>
          </p:cNvPr>
          <p:cNvGraphicFramePr>
            <a:graphicFrameLocks noChangeAspect="1"/>
          </p:cNvGraphicFramePr>
          <p:nvPr/>
        </p:nvGraphicFramePr>
        <p:xfrm>
          <a:off x="87797" y="89576"/>
          <a:ext cx="2254950" cy="901980"/>
        </p:xfrm>
        <a:graphic>
          <a:graphicData uri="http://schemas.openxmlformats.org/presentationml/2006/ole">
            <mc:AlternateContent xmlns:mc="http://schemas.openxmlformats.org/markup-compatibility/2006">
              <mc:Choice xmlns:v="urn:schemas-microsoft-com:vml" Requires="v">
                <p:oleObj name="Acrobat Document" r:id="rId2" imgW="9524956" imgH="3809855" progId="Acrobat.Document.DC">
                  <p:embed/>
                </p:oleObj>
              </mc:Choice>
              <mc:Fallback>
                <p:oleObj name="Acrobat Document" r:id="rId2" imgW="9524956" imgH="3809855" progId="Acrobat.Document.DC">
                  <p:embed/>
                  <p:pic>
                    <p:nvPicPr>
                      <p:cNvPr id="5" name="אובייקט 4">
                        <a:extLst>
                          <a:ext uri="{FF2B5EF4-FFF2-40B4-BE49-F238E27FC236}">
                            <a16:creationId xmlns:a16="http://schemas.microsoft.com/office/drawing/2014/main" id="{BAFE18D8-6F9A-2406-47CE-F2B7B44505C7}"/>
                          </a:ext>
                        </a:extLst>
                      </p:cNvPr>
                      <p:cNvPicPr/>
                      <p:nvPr/>
                    </p:nvPicPr>
                    <p:blipFill>
                      <a:blip r:embed="rId3"/>
                      <a:stretch>
                        <a:fillRect/>
                      </a:stretch>
                    </p:blipFill>
                    <p:spPr>
                      <a:xfrm>
                        <a:off x="87797" y="89576"/>
                        <a:ext cx="2254950" cy="901980"/>
                      </a:xfrm>
                      <a:prstGeom prst="rect">
                        <a:avLst/>
                      </a:prstGeom>
                    </p:spPr>
                  </p:pic>
                </p:oleObj>
              </mc:Fallback>
            </mc:AlternateContent>
          </a:graphicData>
        </a:graphic>
      </p:graphicFrame>
      <p:pic>
        <p:nvPicPr>
          <p:cNvPr id="6" name="Picture 6" descr="Microsoft logo">
            <a:extLst>
              <a:ext uri="{FF2B5EF4-FFF2-40B4-BE49-F238E27FC236}">
                <a16:creationId xmlns:a16="http://schemas.microsoft.com/office/drawing/2014/main" id="{769BA537-F8E2-8B72-3FAE-3BFB914B5D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45658" y="329244"/>
            <a:ext cx="1984585" cy="422643"/>
          </a:xfrm>
          <a:prstGeom prst="rect">
            <a:avLst/>
          </a:prstGeom>
          <a:noFill/>
          <a:extLst>
            <a:ext uri="{909E8E84-426E-40DD-AFC4-6F175D3DCCD1}">
              <a14:hiddenFill xmlns:a14="http://schemas.microsoft.com/office/drawing/2010/main">
                <a:solidFill>
                  <a:srgbClr val="FFFFFF"/>
                </a:solidFill>
              </a14:hiddenFill>
            </a:ext>
          </a:extLst>
        </p:spPr>
      </p:pic>
      <p:pic>
        <p:nvPicPr>
          <p:cNvPr id="9" name="תמונה 8">
            <a:extLst>
              <a:ext uri="{FF2B5EF4-FFF2-40B4-BE49-F238E27FC236}">
                <a16:creationId xmlns:a16="http://schemas.microsoft.com/office/drawing/2014/main" id="{47115341-B99A-18A7-3CA2-017EE6BA7CB2}"/>
              </a:ext>
            </a:extLst>
          </p:cNvPr>
          <p:cNvPicPr>
            <a:picLocks noChangeAspect="1"/>
          </p:cNvPicPr>
          <p:nvPr/>
        </p:nvPicPr>
        <p:blipFill>
          <a:blip r:embed="rId5"/>
          <a:stretch>
            <a:fillRect/>
          </a:stretch>
        </p:blipFill>
        <p:spPr>
          <a:xfrm>
            <a:off x="1" y="1116106"/>
            <a:ext cx="12192000" cy="5741894"/>
          </a:xfrm>
          <a:prstGeom prst="rect">
            <a:avLst/>
          </a:prstGeom>
        </p:spPr>
      </p:pic>
    </p:spTree>
    <p:extLst>
      <p:ext uri="{BB962C8B-B14F-4D97-AF65-F5344CB8AC3E}">
        <p14:creationId xmlns:p14="http://schemas.microsoft.com/office/powerpoint/2010/main" val="2492423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60136-23BA-83D9-F0AE-A24284A5F8BC}"/>
            </a:ext>
          </a:extLst>
        </p:cNvPr>
        <p:cNvGrpSpPr/>
        <p:nvPr/>
      </p:nvGrpSpPr>
      <p:grpSpPr>
        <a:xfrm>
          <a:off x="0" y="0"/>
          <a:ext cx="0" cy="0"/>
          <a:chOff x="0" y="0"/>
          <a:chExt cx="0" cy="0"/>
        </a:xfrm>
      </p:grpSpPr>
      <p:sp>
        <p:nvSpPr>
          <p:cNvPr id="4" name="TextBox 7">
            <a:extLst>
              <a:ext uri="{FF2B5EF4-FFF2-40B4-BE49-F238E27FC236}">
                <a16:creationId xmlns:a16="http://schemas.microsoft.com/office/drawing/2014/main" id="{8A78FC89-40C9-E111-CA00-F3CBE6196C5E}"/>
              </a:ext>
            </a:extLst>
          </p:cNvPr>
          <p:cNvSpPr txBox="1"/>
          <p:nvPr/>
        </p:nvSpPr>
        <p:spPr>
          <a:xfrm>
            <a:off x="2849042" y="183489"/>
            <a:ext cx="6843540" cy="630942"/>
          </a:xfrm>
          <a:prstGeom prst="rect">
            <a:avLst/>
          </a:prstGeom>
          <a:noFill/>
        </p:spPr>
        <p:txBody>
          <a:bodyPr wrap="none" rtlCol="0">
            <a:spAutoFit/>
          </a:bodyPr>
          <a:lstStyle/>
          <a:p>
            <a:pPr algn="r" rtl="1"/>
            <a:r>
              <a:rPr lang="he-IL" sz="3500" b="1" dirty="0">
                <a:solidFill>
                  <a:srgbClr val="1D3B6C"/>
                </a:solidFill>
                <a:latin typeface="Segoe UI" panose="020B0502040204020203" pitchFamily="34" charset="0"/>
                <a:cs typeface="Segoe UI" panose="020B0502040204020203" pitchFamily="34" charset="0"/>
              </a:rPr>
              <a:t>מפגש מיוחד לקהילת שותפי </a:t>
            </a:r>
            <a:r>
              <a:rPr lang="en-US" sz="3500" b="1" dirty="0">
                <a:solidFill>
                  <a:srgbClr val="1D3B6C"/>
                </a:solidFill>
                <a:latin typeface="Segoe UI" panose="020B0502040204020203" pitchFamily="34" charset="0"/>
                <a:cs typeface="Segoe UI" panose="020B0502040204020203" pitchFamily="34" charset="0"/>
              </a:rPr>
              <a:t>CMS</a:t>
            </a:r>
          </a:p>
        </p:txBody>
      </p:sp>
      <p:graphicFrame>
        <p:nvGraphicFramePr>
          <p:cNvPr id="5" name="אובייקט 4">
            <a:extLst>
              <a:ext uri="{FF2B5EF4-FFF2-40B4-BE49-F238E27FC236}">
                <a16:creationId xmlns:a16="http://schemas.microsoft.com/office/drawing/2014/main" id="{F578A4B0-77A6-A79C-C9D2-E2B7E6C71C77}"/>
              </a:ext>
            </a:extLst>
          </p:cNvPr>
          <p:cNvGraphicFramePr>
            <a:graphicFrameLocks noChangeAspect="1"/>
          </p:cNvGraphicFramePr>
          <p:nvPr/>
        </p:nvGraphicFramePr>
        <p:xfrm>
          <a:off x="87797" y="89576"/>
          <a:ext cx="2254950" cy="901980"/>
        </p:xfrm>
        <a:graphic>
          <a:graphicData uri="http://schemas.openxmlformats.org/presentationml/2006/ole">
            <mc:AlternateContent xmlns:mc="http://schemas.openxmlformats.org/markup-compatibility/2006">
              <mc:Choice xmlns:v="urn:schemas-microsoft-com:vml" Requires="v">
                <p:oleObj name="Acrobat Document" r:id="rId2" imgW="9524956" imgH="3809855" progId="Acrobat.Document.DC">
                  <p:embed/>
                </p:oleObj>
              </mc:Choice>
              <mc:Fallback>
                <p:oleObj name="Acrobat Document" r:id="rId2" imgW="9524956" imgH="3809855" progId="Acrobat.Document.DC">
                  <p:embed/>
                  <p:pic>
                    <p:nvPicPr>
                      <p:cNvPr id="5" name="אובייקט 4">
                        <a:extLst>
                          <a:ext uri="{FF2B5EF4-FFF2-40B4-BE49-F238E27FC236}">
                            <a16:creationId xmlns:a16="http://schemas.microsoft.com/office/drawing/2014/main" id="{0AEAF066-DAF5-6D38-A23B-0D3A9465FB94}"/>
                          </a:ext>
                        </a:extLst>
                      </p:cNvPr>
                      <p:cNvPicPr/>
                      <p:nvPr/>
                    </p:nvPicPr>
                    <p:blipFill>
                      <a:blip r:embed="rId3"/>
                      <a:stretch>
                        <a:fillRect/>
                      </a:stretch>
                    </p:blipFill>
                    <p:spPr>
                      <a:xfrm>
                        <a:off x="87797" y="89576"/>
                        <a:ext cx="2254950" cy="901980"/>
                      </a:xfrm>
                      <a:prstGeom prst="rect">
                        <a:avLst/>
                      </a:prstGeom>
                    </p:spPr>
                  </p:pic>
                </p:oleObj>
              </mc:Fallback>
            </mc:AlternateContent>
          </a:graphicData>
        </a:graphic>
      </p:graphicFrame>
      <p:pic>
        <p:nvPicPr>
          <p:cNvPr id="6" name="Picture 6" descr="Microsoft logo">
            <a:extLst>
              <a:ext uri="{FF2B5EF4-FFF2-40B4-BE49-F238E27FC236}">
                <a16:creationId xmlns:a16="http://schemas.microsoft.com/office/drawing/2014/main" id="{04D3C607-103A-36DE-38BF-E504231655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45658" y="329244"/>
            <a:ext cx="1984585" cy="4226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F0E4D76C-AAC8-EDA8-A472-3710B23211A1}"/>
              </a:ext>
            </a:extLst>
          </p:cNvPr>
          <p:cNvPicPr>
            <a:picLocks noChangeAspect="1"/>
          </p:cNvPicPr>
          <p:nvPr/>
        </p:nvPicPr>
        <p:blipFill>
          <a:blip r:embed="rId5"/>
          <a:stretch>
            <a:fillRect/>
          </a:stretch>
        </p:blipFill>
        <p:spPr>
          <a:xfrm>
            <a:off x="0" y="991556"/>
            <a:ext cx="12192000" cy="5866444"/>
          </a:xfrm>
          <a:prstGeom prst="rect">
            <a:avLst/>
          </a:prstGeom>
        </p:spPr>
      </p:pic>
    </p:spTree>
    <p:extLst>
      <p:ext uri="{BB962C8B-B14F-4D97-AF65-F5344CB8AC3E}">
        <p14:creationId xmlns:p14="http://schemas.microsoft.com/office/powerpoint/2010/main" val="1351341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338B3-1711-9BA8-232B-15BD1E23440E}"/>
            </a:ext>
          </a:extLst>
        </p:cNvPr>
        <p:cNvGrpSpPr/>
        <p:nvPr/>
      </p:nvGrpSpPr>
      <p:grpSpPr>
        <a:xfrm>
          <a:off x="0" y="0"/>
          <a:ext cx="0" cy="0"/>
          <a:chOff x="0" y="0"/>
          <a:chExt cx="0" cy="0"/>
        </a:xfrm>
      </p:grpSpPr>
      <p:sp>
        <p:nvSpPr>
          <p:cNvPr id="4" name="TextBox 7">
            <a:extLst>
              <a:ext uri="{FF2B5EF4-FFF2-40B4-BE49-F238E27FC236}">
                <a16:creationId xmlns:a16="http://schemas.microsoft.com/office/drawing/2014/main" id="{74D991F6-C004-B104-6A37-B2AC6C143B59}"/>
              </a:ext>
            </a:extLst>
          </p:cNvPr>
          <p:cNvSpPr txBox="1"/>
          <p:nvPr/>
        </p:nvSpPr>
        <p:spPr>
          <a:xfrm>
            <a:off x="2849042" y="282972"/>
            <a:ext cx="6843540" cy="630942"/>
          </a:xfrm>
          <a:prstGeom prst="rect">
            <a:avLst/>
          </a:prstGeom>
          <a:noFill/>
        </p:spPr>
        <p:txBody>
          <a:bodyPr wrap="none" rtlCol="0">
            <a:spAutoFit/>
          </a:bodyPr>
          <a:lstStyle/>
          <a:p>
            <a:pPr algn="r" rtl="1"/>
            <a:r>
              <a:rPr lang="he-IL" sz="3500" b="1" dirty="0">
                <a:solidFill>
                  <a:srgbClr val="1D3B6C"/>
                </a:solidFill>
                <a:latin typeface="Segoe UI" panose="020B0502040204020203" pitchFamily="34" charset="0"/>
                <a:cs typeface="Segoe UI" panose="020B0502040204020203" pitchFamily="34" charset="0"/>
              </a:rPr>
              <a:t>מפגש מיוחד לקהילת שותפי </a:t>
            </a:r>
            <a:r>
              <a:rPr lang="en-US" sz="3500" b="1" dirty="0">
                <a:solidFill>
                  <a:srgbClr val="1D3B6C"/>
                </a:solidFill>
                <a:latin typeface="Segoe UI" panose="020B0502040204020203" pitchFamily="34" charset="0"/>
                <a:cs typeface="Segoe UI" panose="020B0502040204020203" pitchFamily="34" charset="0"/>
              </a:rPr>
              <a:t>CMS</a:t>
            </a:r>
          </a:p>
        </p:txBody>
      </p:sp>
      <p:graphicFrame>
        <p:nvGraphicFramePr>
          <p:cNvPr id="5" name="אובייקט 4">
            <a:extLst>
              <a:ext uri="{FF2B5EF4-FFF2-40B4-BE49-F238E27FC236}">
                <a16:creationId xmlns:a16="http://schemas.microsoft.com/office/drawing/2014/main" id="{8E30025E-CA30-FC04-4314-218F089E5C5D}"/>
              </a:ext>
            </a:extLst>
          </p:cNvPr>
          <p:cNvGraphicFramePr>
            <a:graphicFrameLocks noChangeAspect="1"/>
          </p:cNvGraphicFramePr>
          <p:nvPr/>
        </p:nvGraphicFramePr>
        <p:xfrm>
          <a:off x="87797" y="89576"/>
          <a:ext cx="2254950" cy="901980"/>
        </p:xfrm>
        <a:graphic>
          <a:graphicData uri="http://schemas.openxmlformats.org/presentationml/2006/ole">
            <mc:AlternateContent xmlns:mc="http://schemas.openxmlformats.org/markup-compatibility/2006">
              <mc:Choice xmlns:v="urn:schemas-microsoft-com:vml" Requires="v">
                <p:oleObj name="Acrobat Document" r:id="rId2" imgW="9524956" imgH="3809855" progId="Acrobat.Document.DC">
                  <p:embed/>
                </p:oleObj>
              </mc:Choice>
              <mc:Fallback>
                <p:oleObj name="Acrobat Document" r:id="rId2" imgW="9524956" imgH="3809855" progId="Acrobat.Document.DC">
                  <p:embed/>
                  <p:pic>
                    <p:nvPicPr>
                      <p:cNvPr id="5" name="אובייקט 4">
                        <a:extLst>
                          <a:ext uri="{FF2B5EF4-FFF2-40B4-BE49-F238E27FC236}">
                            <a16:creationId xmlns:a16="http://schemas.microsoft.com/office/drawing/2014/main" id="{F578A4B0-77A6-A79C-C9D2-E2B7E6C71C77}"/>
                          </a:ext>
                        </a:extLst>
                      </p:cNvPr>
                      <p:cNvPicPr/>
                      <p:nvPr/>
                    </p:nvPicPr>
                    <p:blipFill>
                      <a:blip r:embed="rId3"/>
                      <a:stretch>
                        <a:fillRect/>
                      </a:stretch>
                    </p:blipFill>
                    <p:spPr>
                      <a:xfrm>
                        <a:off x="87797" y="89576"/>
                        <a:ext cx="2254950" cy="901980"/>
                      </a:xfrm>
                      <a:prstGeom prst="rect">
                        <a:avLst/>
                      </a:prstGeom>
                    </p:spPr>
                  </p:pic>
                </p:oleObj>
              </mc:Fallback>
            </mc:AlternateContent>
          </a:graphicData>
        </a:graphic>
      </p:graphicFrame>
      <p:pic>
        <p:nvPicPr>
          <p:cNvPr id="6" name="Picture 6" descr="Microsoft logo">
            <a:extLst>
              <a:ext uri="{FF2B5EF4-FFF2-40B4-BE49-F238E27FC236}">
                <a16:creationId xmlns:a16="http://schemas.microsoft.com/office/drawing/2014/main" id="{ECD4032D-267A-00AF-DEEE-A3CFB23D99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45658" y="329244"/>
            <a:ext cx="1984585" cy="42264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טבלה 7">
            <a:extLst>
              <a:ext uri="{FF2B5EF4-FFF2-40B4-BE49-F238E27FC236}">
                <a16:creationId xmlns:a16="http://schemas.microsoft.com/office/drawing/2014/main" id="{3BFA4F76-DE93-5955-ABDA-11E2AA99843E}"/>
              </a:ext>
            </a:extLst>
          </p:cNvPr>
          <p:cNvGraphicFramePr>
            <a:graphicFrameLocks noGrp="1"/>
          </p:cNvGraphicFramePr>
          <p:nvPr>
            <p:extLst>
              <p:ext uri="{D42A27DB-BD31-4B8C-83A1-F6EECF244321}">
                <p14:modId xmlns:p14="http://schemas.microsoft.com/office/powerpoint/2010/main" val="626207575"/>
              </p:ext>
            </p:extLst>
          </p:nvPr>
        </p:nvGraphicFramePr>
        <p:xfrm>
          <a:off x="1" y="2142242"/>
          <a:ext cx="12191999" cy="3477508"/>
        </p:xfrm>
        <a:graphic>
          <a:graphicData uri="http://schemas.openxmlformats.org/drawingml/2006/table">
            <a:tbl>
              <a:tblPr>
                <a:tableStyleId>{5C22544A-7EE6-4342-B048-85BDC9FD1C3A}</a:tableStyleId>
              </a:tblPr>
              <a:tblGrid>
                <a:gridCol w="2084438">
                  <a:extLst>
                    <a:ext uri="{9D8B030D-6E8A-4147-A177-3AD203B41FA5}">
                      <a16:colId xmlns:a16="http://schemas.microsoft.com/office/drawing/2014/main" val="1514878635"/>
                    </a:ext>
                  </a:extLst>
                </a:gridCol>
                <a:gridCol w="2281084">
                  <a:extLst>
                    <a:ext uri="{9D8B030D-6E8A-4147-A177-3AD203B41FA5}">
                      <a16:colId xmlns:a16="http://schemas.microsoft.com/office/drawing/2014/main" val="3577070398"/>
                    </a:ext>
                  </a:extLst>
                </a:gridCol>
                <a:gridCol w="3421625">
                  <a:extLst>
                    <a:ext uri="{9D8B030D-6E8A-4147-A177-3AD203B41FA5}">
                      <a16:colId xmlns:a16="http://schemas.microsoft.com/office/drawing/2014/main" val="2729232641"/>
                    </a:ext>
                  </a:extLst>
                </a:gridCol>
                <a:gridCol w="2497394">
                  <a:extLst>
                    <a:ext uri="{9D8B030D-6E8A-4147-A177-3AD203B41FA5}">
                      <a16:colId xmlns:a16="http://schemas.microsoft.com/office/drawing/2014/main" val="2265181471"/>
                    </a:ext>
                  </a:extLst>
                </a:gridCol>
                <a:gridCol w="1907458">
                  <a:extLst>
                    <a:ext uri="{9D8B030D-6E8A-4147-A177-3AD203B41FA5}">
                      <a16:colId xmlns:a16="http://schemas.microsoft.com/office/drawing/2014/main" val="3024892357"/>
                    </a:ext>
                  </a:extLst>
                </a:gridCol>
              </a:tblGrid>
              <a:tr h="503129">
                <a:tc>
                  <a:txBody>
                    <a:bodyPr/>
                    <a:lstStyle/>
                    <a:p>
                      <a:pPr algn="ctr" rtl="1" fontAlgn="ctr">
                        <a:buNone/>
                      </a:pPr>
                      <a:r>
                        <a:rPr lang="he-IL" sz="900" u="none" strike="noStrike" dirty="0">
                          <a:effectLst/>
                        </a:rPr>
                        <a:t>מצב סוף תקופה</a:t>
                      </a:r>
                      <a:endParaRPr lang="he-IL" sz="900" b="1" i="0" u="none" strike="noStrike" dirty="0">
                        <a:solidFill>
                          <a:srgbClr val="FFFFFF"/>
                        </a:solidFill>
                        <a:effectLst/>
                        <a:latin typeface="Segoe UI" panose="020B0502040204020203" pitchFamily="34" charset="0"/>
                      </a:endParaRPr>
                    </a:p>
                  </a:txBody>
                  <a:tcPr marL="5265" marR="5265" marT="5265" marB="0" anchor="ctr"/>
                </a:tc>
                <a:tc>
                  <a:txBody>
                    <a:bodyPr/>
                    <a:lstStyle/>
                    <a:p>
                      <a:pPr algn="ctr" rtl="1" fontAlgn="ctr">
                        <a:buNone/>
                      </a:pPr>
                      <a:r>
                        <a:rPr lang="he-IL" sz="900" u="none" strike="noStrike" dirty="0">
                          <a:effectLst/>
                        </a:rPr>
                        <a:t>מה קורה לשירות?</a:t>
                      </a:r>
                      <a:endParaRPr lang="he-IL" sz="900" b="1" i="0" u="none" strike="noStrike" dirty="0">
                        <a:solidFill>
                          <a:srgbClr val="FFFFFF"/>
                        </a:solidFill>
                        <a:effectLst/>
                        <a:latin typeface="Segoe UI" panose="020B0502040204020203" pitchFamily="34" charset="0"/>
                      </a:endParaRPr>
                    </a:p>
                  </a:txBody>
                  <a:tcPr marL="5265" marR="5265" marT="5265" marB="0" anchor="ctr"/>
                </a:tc>
                <a:tc>
                  <a:txBody>
                    <a:bodyPr/>
                    <a:lstStyle/>
                    <a:p>
                      <a:pPr algn="ctr" rtl="1" fontAlgn="ctr">
                        <a:buNone/>
                      </a:pPr>
                      <a:r>
                        <a:rPr lang="he-IL" sz="900" u="none" strike="noStrike" dirty="0">
                          <a:effectLst/>
                        </a:rPr>
                        <a:t>מה קורה למידע?</a:t>
                      </a:r>
                      <a:endParaRPr lang="en-US" sz="900" b="1" i="0" u="none" strike="noStrike" dirty="0">
                        <a:solidFill>
                          <a:srgbClr val="FFFFFF"/>
                        </a:solidFill>
                        <a:effectLst/>
                        <a:latin typeface="Segoe UI" panose="020B0502040204020203" pitchFamily="34" charset="0"/>
                      </a:endParaRPr>
                    </a:p>
                  </a:txBody>
                  <a:tcPr marL="5265" marR="5265" marT="5265" marB="0" anchor="ctr"/>
                </a:tc>
                <a:tc>
                  <a:txBody>
                    <a:bodyPr/>
                    <a:lstStyle/>
                    <a:p>
                      <a:pPr algn="ctr" rtl="1" fontAlgn="ctr">
                        <a:buNone/>
                      </a:pPr>
                      <a:r>
                        <a:rPr lang="he-IL" sz="900" u="none" strike="noStrike">
                          <a:effectLst/>
                        </a:rPr>
                        <a:t>האם אפשר להחזיר מנוי?</a:t>
                      </a:r>
                      <a:endParaRPr lang="he-IL" sz="900" b="1" i="0" u="none" strike="noStrike">
                        <a:solidFill>
                          <a:srgbClr val="FFFFFF"/>
                        </a:solidFill>
                        <a:effectLst/>
                        <a:latin typeface="Segoe UI" panose="020B0502040204020203" pitchFamily="34" charset="0"/>
                      </a:endParaRPr>
                    </a:p>
                  </a:txBody>
                  <a:tcPr marL="5265" marR="5265" marT="5265" marB="0" anchor="ctr"/>
                </a:tc>
                <a:tc>
                  <a:txBody>
                    <a:bodyPr/>
                    <a:lstStyle/>
                    <a:p>
                      <a:pPr algn="ctr" rtl="1" fontAlgn="ctr">
                        <a:buNone/>
                      </a:pPr>
                      <a:r>
                        <a:rPr lang="he-IL" sz="900" u="none" strike="noStrike" dirty="0">
                          <a:effectLst/>
                        </a:rPr>
                        <a:t>ציטוט רשמי</a:t>
                      </a:r>
                      <a:endParaRPr lang="he-IL" sz="900" b="1" i="0" u="none" strike="noStrike" dirty="0">
                        <a:solidFill>
                          <a:srgbClr val="FFFFFF"/>
                        </a:solidFill>
                        <a:effectLst/>
                        <a:latin typeface="Segoe UI" panose="020B0502040204020203" pitchFamily="34" charset="0"/>
                      </a:endParaRPr>
                    </a:p>
                  </a:txBody>
                  <a:tcPr marL="5265" marR="5265" marT="5265" marB="0" anchor="ctr"/>
                </a:tc>
                <a:extLst>
                  <a:ext uri="{0D108BD9-81ED-4DB2-BD59-A6C34878D82A}">
                    <a16:rowId xmlns:a16="http://schemas.microsoft.com/office/drawing/2014/main" val="2097700630"/>
                  </a:ext>
                </a:extLst>
              </a:tr>
              <a:tr h="932269">
                <a:tc>
                  <a:txBody>
                    <a:bodyPr/>
                    <a:lstStyle/>
                    <a:p>
                      <a:pPr algn="ctr" fontAlgn="ctr">
                        <a:buNone/>
                      </a:pPr>
                      <a:r>
                        <a:rPr lang="en-US" sz="1200" u="none" strike="noStrike" dirty="0">
                          <a:effectLst/>
                        </a:rPr>
                        <a:t>Renew </a:t>
                      </a:r>
                      <a:r>
                        <a:rPr lang="he-IL" sz="1200" u="none" strike="noStrike" dirty="0">
                          <a:effectLst/>
                        </a:rPr>
                        <a:t> / חידוש</a:t>
                      </a:r>
                      <a:endParaRPr lang="he-IL" sz="1200" b="1" i="0" u="none" strike="noStrike" dirty="0">
                        <a:solidFill>
                          <a:srgbClr val="000000"/>
                        </a:solidFill>
                        <a:effectLst/>
                        <a:latin typeface="Segoe UI" panose="020B0502040204020203" pitchFamily="34" charset="0"/>
                      </a:endParaRPr>
                    </a:p>
                  </a:txBody>
                  <a:tcPr marL="5265" marR="5265" marT="5265" marB="0" anchor="ctr"/>
                </a:tc>
                <a:tc>
                  <a:txBody>
                    <a:bodyPr/>
                    <a:lstStyle/>
                    <a:p>
                      <a:pPr algn="ctr" rtl="1" fontAlgn="ctr">
                        <a:buNone/>
                      </a:pPr>
                      <a:r>
                        <a:rPr lang="he-IL" sz="1200" u="none" strike="noStrike">
                          <a:effectLst/>
                        </a:rPr>
                        <a:t>השירות ממשיך כרגיל ללא הפסקה.</a:t>
                      </a:r>
                      <a:endParaRPr lang="he-IL" sz="1200" b="0" i="0" u="none" strike="noStrike">
                        <a:solidFill>
                          <a:srgbClr val="000000"/>
                        </a:solidFill>
                        <a:effectLst/>
                        <a:latin typeface="Segoe UI" panose="020B0502040204020203" pitchFamily="34" charset="0"/>
                      </a:endParaRPr>
                    </a:p>
                  </a:txBody>
                  <a:tcPr marL="5265" marR="5265" marT="5265" marB="0" anchor="ctr"/>
                </a:tc>
                <a:tc>
                  <a:txBody>
                    <a:bodyPr/>
                    <a:lstStyle/>
                    <a:p>
                      <a:pPr algn="ctr" rtl="1" fontAlgn="ctr">
                        <a:buNone/>
                      </a:pPr>
                      <a:r>
                        <a:rPr lang="he-IL" sz="1200" u="none" strike="noStrike">
                          <a:effectLst/>
                        </a:rPr>
                        <a:t>כל הדאטה נשאר נגיש וממשיך לפעול רגיל.</a:t>
                      </a:r>
                      <a:endParaRPr lang="he-IL" sz="1200" b="0" i="0" u="none" strike="noStrike">
                        <a:solidFill>
                          <a:srgbClr val="000000"/>
                        </a:solidFill>
                        <a:effectLst/>
                        <a:latin typeface="Segoe UI" panose="020B0502040204020203" pitchFamily="34" charset="0"/>
                      </a:endParaRPr>
                    </a:p>
                  </a:txBody>
                  <a:tcPr marL="5265" marR="5265" marT="5265" marB="0" anchor="ctr"/>
                </a:tc>
                <a:tc>
                  <a:txBody>
                    <a:bodyPr/>
                    <a:lstStyle/>
                    <a:p>
                      <a:pPr algn="ctr" rtl="1" fontAlgn="ctr">
                        <a:buNone/>
                      </a:pPr>
                      <a:r>
                        <a:rPr lang="he-IL" sz="1200" u="none" strike="noStrike" dirty="0">
                          <a:effectLst/>
                        </a:rPr>
                        <a:t>כן, המנוי ממשיך, אין מחיקה.</a:t>
                      </a:r>
                      <a:endParaRPr lang="he-IL" sz="1200" b="0" i="0" u="none" strike="noStrike" dirty="0">
                        <a:solidFill>
                          <a:srgbClr val="000000"/>
                        </a:solidFill>
                        <a:effectLst/>
                        <a:latin typeface="Segoe UI" panose="020B0502040204020203" pitchFamily="34" charset="0"/>
                      </a:endParaRPr>
                    </a:p>
                  </a:txBody>
                  <a:tcPr marL="5265" marR="5265" marT="5265" marB="0" anchor="ctr"/>
                </a:tc>
                <a:tc>
                  <a:txBody>
                    <a:bodyPr/>
                    <a:lstStyle/>
                    <a:p>
                      <a:pPr algn="ctr" fontAlgn="ctr">
                        <a:buNone/>
                      </a:pPr>
                      <a:r>
                        <a:rPr lang="en-US" sz="900" u="sng" strike="noStrike" dirty="0">
                          <a:effectLst/>
                          <a:highlight>
                            <a:srgbClr val="FFFF00"/>
                          </a:highlight>
                          <a:hlinkClick r:id="rId5"/>
                        </a:rPr>
                        <a:t>EST overview: Renew works like it always has. ‎ [learn.microsoft.com]</a:t>
                      </a:r>
                      <a:endParaRPr lang="en-US" sz="900" b="0" i="0" u="sng" strike="noStrike" dirty="0">
                        <a:solidFill>
                          <a:srgbClr val="467886"/>
                        </a:solidFill>
                        <a:effectLst/>
                        <a:highlight>
                          <a:srgbClr val="FFFF00"/>
                        </a:highlight>
                        <a:latin typeface="Arial" panose="020B0604020202020204" pitchFamily="34" charset="0"/>
                      </a:endParaRPr>
                    </a:p>
                  </a:txBody>
                  <a:tcPr marL="5265" marR="5265" marT="5265" marB="0" anchor="ctr"/>
                </a:tc>
                <a:extLst>
                  <a:ext uri="{0D108BD9-81ED-4DB2-BD59-A6C34878D82A}">
                    <a16:rowId xmlns:a16="http://schemas.microsoft.com/office/drawing/2014/main" val="1947482286"/>
                  </a:ext>
                </a:extLst>
              </a:tr>
              <a:tr h="843481">
                <a:tc>
                  <a:txBody>
                    <a:bodyPr/>
                    <a:lstStyle/>
                    <a:p>
                      <a:pPr algn="ctr" fontAlgn="ctr">
                        <a:buNone/>
                      </a:pPr>
                      <a:r>
                        <a:rPr lang="en-US" sz="1200" u="none" strike="noStrike" dirty="0">
                          <a:effectLst/>
                        </a:rPr>
                        <a:t>EST – Extended Service Terms</a:t>
                      </a:r>
                      <a:endParaRPr lang="en-US" sz="1200" b="1" i="0" u="none" strike="noStrike" dirty="0">
                        <a:solidFill>
                          <a:srgbClr val="000000"/>
                        </a:solidFill>
                        <a:effectLst/>
                        <a:latin typeface="Segoe UI" panose="020B0502040204020203" pitchFamily="34" charset="0"/>
                      </a:endParaRPr>
                    </a:p>
                  </a:txBody>
                  <a:tcPr marL="5265" marR="5265" marT="5265" marB="0" anchor="ctr"/>
                </a:tc>
                <a:tc>
                  <a:txBody>
                    <a:bodyPr/>
                    <a:lstStyle/>
                    <a:p>
                      <a:pPr algn="ctr" rtl="1" fontAlgn="ctr">
                        <a:buNone/>
                      </a:pPr>
                      <a:r>
                        <a:rPr lang="he-IL" sz="1200" u="none" strike="noStrike" dirty="0">
                          <a:effectLst/>
                        </a:rPr>
                        <a:t>השירות ממשיך, מחויב חודשי + ‎3% </a:t>
                      </a:r>
                      <a:r>
                        <a:rPr lang="en-US" sz="1200" u="none" strike="noStrike" dirty="0">
                          <a:effectLst/>
                        </a:rPr>
                        <a:t>uplift</a:t>
                      </a:r>
                      <a:endParaRPr lang="en-US" sz="1200" b="0" i="0" u="none" strike="noStrike" dirty="0">
                        <a:solidFill>
                          <a:srgbClr val="000000"/>
                        </a:solidFill>
                        <a:effectLst/>
                        <a:latin typeface="Segoe UI" panose="020B0502040204020203" pitchFamily="34" charset="0"/>
                      </a:endParaRPr>
                    </a:p>
                  </a:txBody>
                  <a:tcPr marL="5265" marR="5265" marT="5265" marB="0" anchor="ctr"/>
                </a:tc>
                <a:tc>
                  <a:txBody>
                    <a:bodyPr/>
                    <a:lstStyle/>
                    <a:p>
                      <a:pPr algn="ctr" rtl="1" fontAlgn="ctr">
                        <a:buNone/>
                      </a:pPr>
                      <a:r>
                        <a:rPr lang="he-IL" sz="1200" u="none" strike="noStrike" dirty="0">
                          <a:effectLst/>
                        </a:rPr>
                        <a:t>המידע נשמר ונגיש כרגיל, כי השירות ממשיך.</a:t>
                      </a:r>
                      <a:endParaRPr lang="he-IL" sz="1200" b="0" i="0" u="none" strike="noStrike" dirty="0">
                        <a:solidFill>
                          <a:srgbClr val="000000"/>
                        </a:solidFill>
                        <a:effectLst/>
                        <a:latin typeface="Segoe UI" panose="020B0502040204020203" pitchFamily="34" charset="0"/>
                      </a:endParaRPr>
                    </a:p>
                  </a:txBody>
                  <a:tcPr marL="5265" marR="5265" marT="5265" marB="0" anchor="ctr"/>
                </a:tc>
                <a:tc>
                  <a:txBody>
                    <a:bodyPr/>
                    <a:lstStyle/>
                    <a:p>
                      <a:pPr algn="ctr" rtl="1" fontAlgn="ctr">
                        <a:buNone/>
                      </a:pPr>
                      <a:r>
                        <a:rPr lang="he-IL" sz="1200" u="none" strike="noStrike" dirty="0">
                          <a:effectLst/>
                        </a:rPr>
                        <a:t>כן — ניתן לבצע שינויי חידוש/שדרוג/ביטול.</a:t>
                      </a:r>
                      <a:endParaRPr lang="he-IL" sz="1200" b="0" i="0" u="none" strike="noStrike" dirty="0">
                        <a:solidFill>
                          <a:srgbClr val="000000"/>
                        </a:solidFill>
                        <a:effectLst/>
                        <a:latin typeface="Segoe UI" panose="020B0502040204020203" pitchFamily="34" charset="0"/>
                      </a:endParaRPr>
                    </a:p>
                  </a:txBody>
                  <a:tcPr marL="5265" marR="5265" marT="5265" marB="0" anchor="ctr"/>
                </a:tc>
                <a:tc>
                  <a:txBody>
                    <a:bodyPr/>
                    <a:lstStyle/>
                    <a:p>
                      <a:pPr algn="ctr" fontAlgn="ctr">
                        <a:buNone/>
                      </a:pPr>
                      <a:r>
                        <a:rPr lang="en-US" sz="900" u="sng" strike="noStrike" dirty="0">
                          <a:effectLst/>
                          <a:highlight>
                            <a:srgbClr val="FFFF00"/>
                          </a:highlight>
                        </a:rPr>
                        <a:t>https://learn.microsoft.com/en-us/partner-center/customers/extended-service-terms</a:t>
                      </a:r>
                      <a:endParaRPr lang="en-US" sz="900" b="0" i="0" u="sng" strike="noStrike" dirty="0">
                        <a:solidFill>
                          <a:srgbClr val="467886"/>
                        </a:solidFill>
                        <a:effectLst/>
                        <a:highlight>
                          <a:srgbClr val="FFFF00"/>
                        </a:highlight>
                        <a:latin typeface="Arial" panose="020B0604020202020204" pitchFamily="34" charset="0"/>
                      </a:endParaRPr>
                    </a:p>
                  </a:txBody>
                  <a:tcPr marL="5265" marR="5265" marT="5265" marB="0" anchor="ctr"/>
                </a:tc>
                <a:extLst>
                  <a:ext uri="{0D108BD9-81ED-4DB2-BD59-A6C34878D82A}">
                    <a16:rowId xmlns:a16="http://schemas.microsoft.com/office/drawing/2014/main" val="4073553818"/>
                  </a:ext>
                </a:extLst>
              </a:tr>
              <a:tr h="1198629">
                <a:tc>
                  <a:txBody>
                    <a:bodyPr/>
                    <a:lstStyle/>
                    <a:p>
                      <a:pPr algn="ctr" fontAlgn="ctr">
                        <a:buNone/>
                      </a:pPr>
                      <a:r>
                        <a:rPr lang="en-US" sz="1200" u="none" strike="noStrike">
                          <a:effectLst/>
                        </a:rPr>
                        <a:t>Cancel at end of term</a:t>
                      </a:r>
                      <a:endParaRPr lang="en-US" sz="1200" b="1" i="0" u="none" strike="noStrike">
                        <a:solidFill>
                          <a:srgbClr val="000000"/>
                        </a:solidFill>
                        <a:effectLst/>
                        <a:latin typeface="Segoe UI" panose="020B0502040204020203" pitchFamily="34" charset="0"/>
                      </a:endParaRPr>
                    </a:p>
                  </a:txBody>
                  <a:tcPr marL="5265" marR="5265" marT="5265" marB="0" anchor="ctr"/>
                </a:tc>
                <a:tc>
                  <a:txBody>
                    <a:bodyPr/>
                    <a:lstStyle/>
                    <a:p>
                      <a:pPr algn="ctr" rtl="1" fontAlgn="ctr">
                        <a:buNone/>
                      </a:pPr>
                      <a:r>
                        <a:rPr lang="he-IL" sz="1200" u="none" strike="noStrike">
                          <a:effectLst/>
                        </a:rPr>
                        <a:t>השירות נפסק מיד בתום התקופה.</a:t>
                      </a:r>
                      <a:endParaRPr lang="he-IL" sz="1200" b="0" i="0" u="none" strike="noStrike">
                        <a:solidFill>
                          <a:srgbClr val="000000"/>
                        </a:solidFill>
                        <a:effectLst/>
                        <a:latin typeface="Segoe UI" panose="020B0502040204020203" pitchFamily="34" charset="0"/>
                      </a:endParaRPr>
                    </a:p>
                  </a:txBody>
                  <a:tcPr marL="5265" marR="5265" marT="5265" marB="0" anchor="ctr"/>
                </a:tc>
                <a:tc>
                  <a:txBody>
                    <a:bodyPr/>
                    <a:lstStyle/>
                    <a:p>
                      <a:pPr algn="ctr" fontAlgn="ctr">
                        <a:buNone/>
                      </a:pPr>
                      <a:r>
                        <a:rPr lang="en-US" sz="1200" u="none" strike="noStrike" dirty="0">
                          <a:effectLst/>
                        </a:rPr>
                        <a:t>“Data retention is preserved” </a:t>
                      </a:r>
                      <a:r>
                        <a:rPr lang="he-IL" sz="1200" u="none" strike="noStrike" dirty="0">
                          <a:effectLst/>
                        </a:rPr>
                        <a:t> כלומר הנתונים נשמרים לפי </a:t>
                      </a:r>
                      <a:r>
                        <a:rPr lang="en-US" sz="1200" u="none" strike="noStrike" dirty="0">
                          <a:effectLst/>
                        </a:rPr>
                        <a:t>Retention Policies </a:t>
                      </a:r>
                      <a:r>
                        <a:rPr lang="he-IL" sz="1200" u="none" strike="noStrike" dirty="0">
                          <a:effectLst/>
                        </a:rPr>
                        <a:t> של השירות, אך אין יותר גישה לשירות.</a:t>
                      </a:r>
                      <a:endParaRPr lang="he-IL" sz="1200" b="0" i="0" u="none" strike="noStrike" dirty="0">
                        <a:solidFill>
                          <a:srgbClr val="000000"/>
                        </a:solidFill>
                        <a:effectLst/>
                        <a:latin typeface="Segoe UI" panose="020B0502040204020203" pitchFamily="34" charset="0"/>
                      </a:endParaRPr>
                    </a:p>
                  </a:txBody>
                  <a:tcPr marL="5265" marR="5265" marT="5265" marB="0" anchor="ctr"/>
                </a:tc>
                <a:tc>
                  <a:txBody>
                    <a:bodyPr/>
                    <a:lstStyle/>
                    <a:p>
                      <a:pPr algn="ctr" fontAlgn="ctr">
                        <a:buNone/>
                      </a:pPr>
                      <a:r>
                        <a:rPr lang="he-IL" sz="1200" u="none" strike="noStrike" dirty="0">
                          <a:effectLst/>
                        </a:rPr>
                        <a:t>❌ לא ניתן לשחזר את המנוי – “</a:t>
                      </a:r>
                      <a:r>
                        <a:rPr lang="en-US" sz="1200" u="none" strike="noStrike" dirty="0">
                          <a:effectLst/>
                        </a:rPr>
                        <a:t>the subscription can't be recovered or reactivated”.</a:t>
                      </a:r>
                      <a:endParaRPr lang="en-US" sz="1200" b="0" i="0" u="none" strike="noStrike" dirty="0">
                        <a:solidFill>
                          <a:srgbClr val="000000"/>
                        </a:solidFill>
                        <a:effectLst/>
                        <a:latin typeface="Segoe UI" panose="020B0502040204020203" pitchFamily="34" charset="0"/>
                      </a:endParaRPr>
                    </a:p>
                  </a:txBody>
                  <a:tcPr marL="5265" marR="5265" marT="5265" marB="0" anchor="ctr"/>
                </a:tc>
                <a:tc>
                  <a:txBody>
                    <a:bodyPr/>
                    <a:lstStyle/>
                    <a:p>
                      <a:pPr algn="ctr" fontAlgn="ctr">
                        <a:buNone/>
                      </a:pPr>
                      <a:r>
                        <a:rPr lang="en-US" sz="900" u="sng" strike="noStrike" dirty="0">
                          <a:effectLst/>
                          <a:highlight>
                            <a:srgbClr val="FFFF00"/>
                          </a:highlight>
                          <a:hlinkClick r:id="rId5"/>
                        </a:rPr>
                        <a:t>“Cancel at expiration stops customer's services… Data retention is preserved but the subscription can't be recovered or reactivated.” ‎ [learn.microsoft.com]</a:t>
                      </a:r>
                      <a:r>
                        <a:rPr lang="en-US" sz="900" u="sng" strike="noStrike" dirty="0">
                          <a:effectLst/>
                          <a:highlight>
                            <a:srgbClr val="FFFF00"/>
                          </a:highlight>
                        </a:rPr>
                        <a:t> </a:t>
                      </a:r>
                      <a:endParaRPr lang="en-US" sz="900" b="0" i="0" u="sng" strike="noStrike" dirty="0">
                        <a:solidFill>
                          <a:srgbClr val="467886"/>
                        </a:solidFill>
                        <a:effectLst/>
                        <a:highlight>
                          <a:srgbClr val="FFFF00"/>
                        </a:highlight>
                        <a:latin typeface="Arial" panose="020B0604020202020204" pitchFamily="34" charset="0"/>
                      </a:endParaRPr>
                    </a:p>
                  </a:txBody>
                  <a:tcPr marL="5265" marR="5265" marT="5265" marB="0" anchor="ctr"/>
                </a:tc>
                <a:extLst>
                  <a:ext uri="{0D108BD9-81ED-4DB2-BD59-A6C34878D82A}">
                    <a16:rowId xmlns:a16="http://schemas.microsoft.com/office/drawing/2014/main" val="2225959968"/>
                  </a:ext>
                </a:extLst>
              </a:tr>
            </a:tbl>
          </a:graphicData>
        </a:graphic>
      </p:graphicFrame>
      <p:sp>
        <p:nvSpPr>
          <p:cNvPr id="9" name="TextBox 7">
            <a:extLst>
              <a:ext uri="{FF2B5EF4-FFF2-40B4-BE49-F238E27FC236}">
                <a16:creationId xmlns:a16="http://schemas.microsoft.com/office/drawing/2014/main" id="{A3083823-ED8E-C0C3-E1E6-F508191B5652}"/>
              </a:ext>
            </a:extLst>
          </p:cNvPr>
          <p:cNvSpPr txBox="1"/>
          <p:nvPr/>
        </p:nvSpPr>
        <p:spPr>
          <a:xfrm>
            <a:off x="3424911" y="1466588"/>
            <a:ext cx="5899371" cy="461665"/>
          </a:xfrm>
          <a:prstGeom prst="rect">
            <a:avLst/>
          </a:prstGeom>
          <a:noFill/>
        </p:spPr>
        <p:txBody>
          <a:bodyPr wrap="none" rtlCol="0">
            <a:spAutoFit/>
          </a:bodyPr>
          <a:lstStyle/>
          <a:p>
            <a:pPr algn="r" rtl="1"/>
            <a:r>
              <a:rPr lang="he-IL" sz="2400" b="1" dirty="0">
                <a:solidFill>
                  <a:srgbClr val="1D3B6C"/>
                </a:solidFill>
                <a:latin typeface="Segoe UI" panose="020B0502040204020203" pitchFamily="34" charset="0"/>
                <a:cs typeface="Segoe UI" panose="020B0502040204020203" pitchFamily="34" charset="0"/>
              </a:rPr>
              <a:t>אפשרויות והשלכות של תום תקופת המנוי</a:t>
            </a:r>
            <a:endParaRPr lang="en-US" sz="2400" b="1" dirty="0">
              <a:solidFill>
                <a:srgbClr val="1D3B6C"/>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836229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F1A92F-99F5-D97B-7C7C-AAA996A383CF}"/>
            </a:ext>
          </a:extLst>
        </p:cNvPr>
        <p:cNvGrpSpPr/>
        <p:nvPr/>
      </p:nvGrpSpPr>
      <p:grpSpPr>
        <a:xfrm>
          <a:off x="0" y="0"/>
          <a:ext cx="0" cy="0"/>
          <a:chOff x="0" y="0"/>
          <a:chExt cx="0" cy="0"/>
        </a:xfrm>
      </p:grpSpPr>
      <p:sp>
        <p:nvSpPr>
          <p:cNvPr id="4" name="TextBox 7">
            <a:extLst>
              <a:ext uri="{FF2B5EF4-FFF2-40B4-BE49-F238E27FC236}">
                <a16:creationId xmlns:a16="http://schemas.microsoft.com/office/drawing/2014/main" id="{B922965A-1C51-A7D5-8D3F-DFC3922E4273}"/>
              </a:ext>
            </a:extLst>
          </p:cNvPr>
          <p:cNvSpPr txBox="1"/>
          <p:nvPr/>
        </p:nvSpPr>
        <p:spPr>
          <a:xfrm>
            <a:off x="2849042" y="282972"/>
            <a:ext cx="6843540" cy="630942"/>
          </a:xfrm>
          <a:prstGeom prst="rect">
            <a:avLst/>
          </a:prstGeom>
          <a:noFill/>
        </p:spPr>
        <p:txBody>
          <a:bodyPr wrap="none" rtlCol="0">
            <a:spAutoFit/>
          </a:bodyPr>
          <a:lstStyle/>
          <a:p>
            <a:pPr algn="r" rtl="1"/>
            <a:r>
              <a:rPr lang="he-IL" sz="3500" b="1" dirty="0">
                <a:solidFill>
                  <a:srgbClr val="1D3B6C"/>
                </a:solidFill>
                <a:latin typeface="Segoe UI" panose="020B0502040204020203" pitchFamily="34" charset="0"/>
                <a:cs typeface="Segoe UI" panose="020B0502040204020203" pitchFamily="34" charset="0"/>
              </a:rPr>
              <a:t>מפגש מיוחד לקהילת שותפי </a:t>
            </a:r>
            <a:r>
              <a:rPr lang="en-US" sz="3500" b="1" dirty="0">
                <a:solidFill>
                  <a:srgbClr val="1D3B6C"/>
                </a:solidFill>
                <a:latin typeface="Segoe UI" panose="020B0502040204020203" pitchFamily="34" charset="0"/>
                <a:cs typeface="Segoe UI" panose="020B0502040204020203" pitchFamily="34" charset="0"/>
              </a:rPr>
              <a:t>CMS</a:t>
            </a:r>
          </a:p>
        </p:txBody>
      </p:sp>
      <p:graphicFrame>
        <p:nvGraphicFramePr>
          <p:cNvPr id="5" name="אובייקט 4">
            <a:extLst>
              <a:ext uri="{FF2B5EF4-FFF2-40B4-BE49-F238E27FC236}">
                <a16:creationId xmlns:a16="http://schemas.microsoft.com/office/drawing/2014/main" id="{2C36BBEB-692A-7686-C220-C52EEA12E723}"/>
              </a:ext>
            </a:extLst>
          </p:cNvPr>
          <p:cNvGraphicFramePr>
            <a:graphicFrameLocks noChangeAspect="1"/>
          </p:cNvGraphicFramePr>
          <p:nvPr/>
        </p:nvGraphicFramePr>
        <p:xfrm>
          <a:off x="87797" y="89576"/>
          <a:ext cx="2254950" cy="901980"/>
        </p:xfrm>
        <a:graphic>
          <a:graphicData uri="http://schemas.openxmlformats.org/presentationml/2006/ole">
            <mc:AlternateContent xmlns:mc="http://schemas.openxmlformats.org/markup-compatibility/2006">
              <mc:Choice xmlns:v="urn:schemas-microsoft-com:vml" Requires="v">
                <p:oleObj name="Acrobat Document" r:id="rId2" imgW="9524956" imgH="3809855" progId="Acrobat.Document.DC">
                  <p:embed/>
                </p:oleObj>
              </mc:Choice>
              <mc:Fallback>
                <p:oleObj name="Acrobat Document" r:id="rId2" imgW="9524956" imgH="3809855" progId="Acrobat.Document.DC">
                  <p:embed/>
                  <p:pic>
                    <p:nvPicPr>
                      <p:cNvPr id="5" name="אובייקט 4">
                        <a:extLst>
                          <a:ext uri="{FF2B5EF4-FFF2-40B4-BE49-F238E27FC236}">
                            <a16:creationId xmlns:a16="http://schemas.microsoft.com/office/drawing/2014/main" id="{8270B4E3-681D-D225-2175-273213F6D4AC}"/>
                          </a:ext>
                        </a:extLst>
                      </p:cNvPr>
                      <p:cNvPicPr/>
                      <p:nvPr/>
                    </p:nvPicPr>
                    <p:blipFill>
                      <a:blip r:embed="rId3"/>
                      <a:stretch>
                        <a:fillRect/>
                      </a:stretch>
                    </p:blipFill>
                    <p:spPr>
                      <a:xfrm>
                        <a:off x="87797" y="89576"/>
                        <a:ext cx="2254950" cy="901980"/>
                      </a:xfrm>
                      <a:prstGeom prst="rect">
                        <a:avLst/>
                      </a:prstGeom>
                    </p:spPr>
                  </p:pic>
                </p:oleObj>
              </mc:Fallback>
            </mc:AlternateContent>
          </a:graphicData>
        </a:graphic>
      </p:graphicFrame>
      <p:pic>
        <p:nvPicPr>
          <p:cNvPr id="6" name="Picture 6" descr="Microsoft logo">
            <a:extLst>
              <a:ext uri="{FF2B5EF4-FFF2-40B4-BE49-F238E27FC236}">
                <a16:creationId xmlns:a16="http://schemas.microsoft.com/office/drawing/2014/main" id="{82976514-B5F1-9EAD-06FB-04D1F29A71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45658" y="329244"/>
            <a:ext cx="1984585" cy="422643"/>
          </a:xfrm>
          <a:prstGeom prst="rect">
            <a:avLst/>
          </a:prstGeom>
          <a:noFill/>
          <a:extLst>
            <a:ext uri="{909E8E84-426E-40DD-AFC4-6F175D3DCCD1}">
              <a14:hiddenFill xmlns:a14="http://schemas.microsoft.com/office/drawing/2010/main">
                <a:solidFill>
                  <a:srgbClr val="FFFFFF"/>
                </a:solidFill>
              </a14:hiddenFill>
            </a:ext>
          </a:extLst>
        </p:spPr>
      </p:pic>
      <p:sp>
        <p:nvSpPr>
          <p:cNvPr id="7" name="תיבת טקסט 6">
            <a:extLst>
              <a:ext uri="{FF2B5EF4-FFF2-40B4-BE49-F238E27FC236}">
                <a16:creationId xmlns:a16="http://schemas.microsoft.com/office/drawing/2014/main" id="{A2D88A54-51BD-A2FA-29EB-F620AE27D997}"/>
              </a:ext>
            </a:extLst>
          </p:cNvPr>
          <p:cNvSpPr txBox="1"/>
          <p:nvPr/>
        </p:nvSpPr>
        <p:spPr>
          <a:xfrm>
            <a:off x="3130636" y="801376"/>
            <a:ext cx="6094878" cy="369332"/>
          </a:xfrm>
          <a:prstGeom prst="rect">
            <a:avLst/>
          </a:prstGeom>
          <a:noFill/>
        </p:spPr>
        <p:txBody>
          <a:bodyPr wrap="square">
            <a:spAutoFit/>
          </a:bodyPr>
          <a:lstStyle/>
          <a:p>
            <a:pPr algn="ctr" rtl="1"/>
            <a:r>
              <a:rPr lang="en-US" sz="1800" b="1" dirty="0">
                <a:solidFill>
                  <a:srgbClr val="1D3B6C"/>
                </a:solidFill>
                <a:latin typeface="Segoe UI" panose="020B0502040204020203" pitchFamily="34" charset="0"/>
                <a:cs typeface="Segoe UI" panose="020B0502040204020203" pitchFamily="34" charset="0"/>
              </a:rPr>
              <a:t>Q&amp;A</a:t>
            </a:r>
            <a:endParaRPr lang="he-IL" sz="1800" b="1" dirty="0">
              <a:solidFill>
                <a:srgbClr val="1D3B6C"/>
              </a:solidFill>
              <a:latin typeface="Segoe UI" panose="020B0502040204020203" pitchFamily="34" charset="0"/>
              <a:cs typeface="Segoe UI" panose="020B0502040204020203" pitchFamily="34" charset="0"/>
            </a:endParaRPr>
          </a:p>
        </p:txBody>
      </p:sp>
      <p:sp>
        <p:nvSpPr>
          <p:cNvPr id="8" name="תיבת טקסט 7">
            <a:extLst>
              <a:ext uri="{FF2B5EF4-FFF2-40B4-BE49-F238E27FC236}">
                <a16:creationId xmlns:a16="http://schemas.microsoft.com/office/drawing/2014/main" id="{038AC7E5-514A-247C-105C-41E961C96B21}"/>
              </a:ext>
            </a:extLst>
          </p:cNvPr>
          <p:cNvSpPr txBox="1"/>
          <p:nvPr/>
        </p:nvSpPr>
        <p:spPr>
          <a:xfrm>
            <a:off x="2073805" y="1079885"/>
            <a:ext cx="9064998" cy="338554"/>
          </a:xfrm>
          <a:prstGeom prst="rect">
            <a:avLst/>
          </a:prstGeom>
          <a:noFill/>
        </p:spPr>
        <p:txBody>
          <a:bodyPr wrap="square">
            <a:spAutoFit/>
          </a:bodyPr>
          <a:lstStyle/>
          <a:p>
            <a:pPr algn="l" rtl="1"/>
            <a:r>
              <a:rPr lang="he-IL" sz="1600" dirty="0"/>
              <a:t>אם בחרנו</a:t>
            </a:r>
            <a:r>
              <a:rPr lang="en-US" sz="1600" dirty="0"/>
              <a:t> “Cancel at expiration” </a:t>
            </a:r>
            <a:r>
              <a:rPr lang="he-IL" sz="1600" dirty="0"/>
              <a:t>האם אפשר לשחזר/להחזיר את המנוי או לפתוח גישה לנתונים ?</a:t>
            </a:r>
          </a:p>
        </p:txBody>
      </p:sp>
      <p:sp>
        <p:nvSpPr>
          <p:cNvPr id="10" name="תיבת טקסט 9">
            <a:extLst>
              <a:ext uri="{FF2B5EF4-FFF2-40B4-BE49-F238E27FC236}">
                <a16:creationId xmlns:a16="http://schemas.microsoft.com/office/drawing/2014/main" id="{561915EE-DB22-07B5-119D-A30ABE2604E9}"/>
              </a:ext>
            </a:extLst>
          </p:cNvPr>
          <p:cNvSpPr txBox="1"/>
          <p:nvPr/>
        </p:nvSpPr>
        <p:spPr>
          <a:xfrm>
            <a:off x="290232" y="1377105"/>
            <a:ext cx="11961159" cy="738664"/>
          </a:xfrm>
          <a:prstGeom prst="rect">
            <a:avLst/>
          </a:prstGeom>
          <a:noFill/>
        </p:spPr>
        <p:txBody>
          <a:bodyPr wrap="square">
            <a:spAutoFit/>
          </a:bodyPr>
          <a:lstStyle/>
          <a:p>
            <a:pPr algn="ctr"/>
            <a:r>
              <a:rPr lang="he-IL" sz="1400" dirty="0">
                <a:solidFill>
                  <a:srgbClr val="FF0000"/>
                </a:solidFill>
              </a:rPr>
              <a:t>השירות אינו זמין ומשתמשים אינם יכולים לגשת לנתונים או לייצר נתונים חדשים. נתונים שהיו קיימים לפני הביטול נשמרים למשך עד 90 יום ועשויים להיות זמינים שוב ברגע שרישיונות חדשים יירכשו ויוקצו, אך כל דבר (שהיה אמור להתרחש) במהלך תקופת הביטול אינו ניתן לשחזור. באופן כללי, מיקרוסופט מתייחסת להחלטה שלא לחדש כהחלטה סופית.</a:t>
            </a:r>
          </a:p>
        </p:txBody>
      </p:sp>
      <p:sp>
        <p:nvSpPr>
          <p:cNvPr id="12" name="תיבת טקסט 11">
            <a:extLst>
              <a:ext uri="{FF2B5EF4-FFF2-40B4-BE49-F238E27FC236}">
                <a16:creationId xmlns:a16="http://schemas.microsoft.com/office/drawing/2014/main" id="{69BECD4F-05C4-B1EE-1BC5-E636130CCA94}"/>
              </a:ext>
            </a:extLst>
          </p:cNvPr>
          <p:cNvSpPr txBox="1"/>
          <p:nvPr/>
        </p:nvSpPr>
        <p:spPr>
          <a:xfrm>
            <a:off x="3130636" y="2100814"/>
            <a:ext cx="6094878" cy="338554"/>
          </a:xfrm>
          <a:prstGeom prst="rect">
            <a:avLst/>
          </a:prstGeom>
          <a:noFill/>
        </p:spPr>
        <p:txBody>
          <a:bodyPr wrap="square">
            <a:spAutoFit/>
          </a:bodyPr>
          <a:lstStyle/>
          <a:p>
            <a:pPr algn="ctr" rtl="1"/>
            <a:r>
              <a:rPr lang="he-IL" sz="1600" dirty="0"/>
              <a:t>האם אפשר לצאת מ‑</a:t>
            </a:r>
            <a:r>
              <a:rPr lang="en-US" sz="1600" dirty="0"/>
              <a:t>/  EST </a:t>
            </a:r>
            <a:r>
              <a:rPr lang="he-IL" sz="1600" dirty="0"/>
              <a:t> או לעבור למנוי אחר בכל רגע?</a:t>
            </a:r>
          </a:p>
        </p:txBody>
      </p:sp>
      <p:sp>
        <p:nvSpPr>
          <p:cNvPr id="14" name="תיבת טקסט 13">
            <a:extLst>
              <a:ext uri="{FF2B5EF4-FFF2-40B4-BE49-F238E27FC236}">
                <a16:creationId xmlns:a16="http://schemas.microsoft.com/office/drawing/2014/main" id="{D3327DA5-2E60-776F-4D35-C53EFA766C67}"/>
              </a:ext>
            </a:extLst>
          </p:cNvPr>
          <p:cNvSpPr txBox="1"/>
          <p:nvPr/>
        </p:nvSpPr>
        <p:spPr>
          <a:xfrm>
            <a:off x="-582850" y="2384239"/>
            <a:ext cx="9997888" cy="307777"/>
          </a:xfrm>
          <a:prstGeom prst="rect">
            <a:avLst/>
          </a:prstGeom>
          <a:noFill/>
        </p:spPr>
        <p:txBody>
          <a:bodyPr wrap="square">
            <a:spAutoFit/>
          </a:bodyPr>
          <a:lstStyle/>
          <a:p>
            <a:pPr algn="r" rtl="1"/>
            <a:r>
              <a:rPr lang="he-IL" sz="1400" dirty="0">
                <a:solidFill>
                  <a:srgbClr val="FF0000"/>
                </a:solidFill>
              </a:rPr>
              <a:t>כן, מטרת </a:t>
            </a:r>
            <a:r>
              <a:rPr lang="en-US" sz="1400" dirty="0">
                <a:solidFill>
                  <a:srgbClr val="FF0000"/>
                </a:solidFill>
              </a:rPr>
              <a:t>EST </a:t>
            </a:r>
            <a:r>
              <a:rPr lang="he-IL" sz="1400" dirty="0">
                <a:solidFill>
                  <a:srgbClr val="FF0000"/>
                </a:solidFill>
              </a:rPr>
              <a:t> היא “גמישות מקסימלית” כדי לאפשר </a:t>
            </a:r>
            <a:r>
              <a:rPr lang="en-US" sz="1400" dirty="0">
                <a:solidFill>
                  <a:srgbClr val="FF0000"/>
                </a:solidFill>
              </a:rPr>
              <a:t> Renew / Upgrade / Cancel </a:t>
            </a:r>
            <a:r>
              <a:rPr lang="he-IL" sz="1400" dirty="0">
                <a:solidFill>
                  <a:srgbClr val="FF0000"/>
                </a:solidFill>
              </a:rPr>
              <a:t>בכל זמן.</a:t>
            </a:r>
          </a:p>
        </p:txBody>
      </p:sp>
      <p:sp>
        <p:nvSpPr>
          <p:cNvPr id="16" name="תיבת טקסט 15">
            <a:extLst>
              <a:ext uri="{FF2B5EF4-FFF2-40B4-BE49-F238E27FC236}">
                <a16:creationId xmlns:a16="http://schemas.microsoft.com/office/drawing/2014/main" id="{AA6D8D7D-8852-2B10-A64E-A2402B547E63}"/>
              </a:ext>
            </a:extLst>
          </p:cNvPr>
          <p:cNvSpPr txBox="1"/>
          <p:nvPr/>
        </p:nvSpPr>
        <p:spPr>
          <a:xfrm>
            <a:off x="3048561" y="2828864"/>
            <a:ext cx="6094878" cy="338554"/>
          </a:xfrm>
          <a:prstGeom prst="rect">
            <a:avLst/>
          </a:prstGeom>
          <a:noFill/>
        </p:spPr>
        <p:txBody>
          <a:bodyPr wrap="square">
            <a:spAutoFit/>
          </a:bodyPr>
          <a:lstStyle/>
          <a:p>
            <a:pPr algn="ctr"/>
            <a:r>
              <a:rPr lang="en-US" sz="1600" dirty="0"/>
              <a:t>Microsoft </a:t>
            </a:r>
            <a:r>
              <a:rPr lang="he-IL" sz="1600" dirty="0"/>
              <a:t> לא תומכת בפיצול חידוש </a:t>
            </a:r>
          </a:p>
        </p:txBody>
      </p:sp>
      <p:sp>
        <p:nvSpPr>
          <p:cNvPr id="18" name="תיבת טקסט 17">
            <a:extLst>
              <a:ext uri="{FF2B5EF4-FFF2-40B4-BE49-F238E27FC236}">
                <a16:creationId xmlns:a16="http://schemas.microsoft.com/office/drawing/2014/main" id="{8778A0DF-3E0D-5182-6EA6-C8A11C17FD45}"/>
              </a:ext>
            </a:extLst>
          </p:cNvPr>
          <p:cNvSpPr txBox="1"/>
          <p:nvPr/>
        </p:nvSpPr>
        <p:spPr>
          <a:xfrm>
            <a:off x="1465729" y="3170042"/>
            <a:ext cx="9244845" cy="338554"/>
          </a:xfrm>
          <a:prstGeom prst="rect">
            <a:avLst/>
          </a:prstGeom>
          <a:noFill/>
        </p:spPr>
        <p:txBody>
          <a:bodyPr wrap="square">
            <a:spAutoFit/>
          </a:bodyPr>
          <a:lstStyle/>
          <a:p>
            <a:r>
              <a:rPr lang="he-IL" sz="1600" dirty="0">
                <a:solidFill>
                  <a:srgbClr val="FF0000"/>
                </a:solidFill>
              </a:rPr>
              <a:t>אין אפשרות לפיצול חידוש כאשר חלק מהרישיונות יהיו</a:t>
            </a:r>
            <a:r>
              <a:rPr lang="en-US" sz="1600" dirty="0">
                <a:solidFill>
                  <a:srgbClr val="FF0000"/>
                </a:solidFill>
              </a:rPr>
              <a:t>Cancel </a:t>
            </a:r>
            <a:r>
              <a:rPr lang="he-IL" sz="1600" dirty="0">
                <a:solidFill>
                  <a:srgbClr val="FF0000"/>
                </a:solidFill>
              </a:rPr>
              <a:t> /</a:t>
            </a:r>
            <a:r>
              <a:rPr lang="en-US" sz="1600" dirty="0">
                <a:solidFill>
                  <a:srgbClr val="FF0000"/>
                </a:solidFill>
              </a:rPr>
              <a:t> EST </a:t>
            </a:r>
            <a:r>
              <a:rPr lang="he-IL" sz="1600" dirty="0">
                <a:solidFill>
                  <a:srgbClr val="FF0000"/>
                </a:solidFill>
              </a:rPr>
              <a:t>/</a:t>
            </a:r>
            <a:r>
              <a:rPr lang="en-US" sz="1600" dirty="0">
                <a:solidFill>
                  <a:srgbClr val="FF0000"/>
                </a:solidFill>
              </a:rPr>
              <a:t> Renew  </a:t>
            </a:r>
            <a:r>
              <a:rPr lang="he-IL" sz="1600" dirty="0">
                <a:solidFill>
                  <a:srgbClr val="FF0000"/>
                </a:solidFill>
              </a:rPr>
              <a:t> ולכן רצוי וכדאי לנהל את החידוש </a:t>
            </a:r>
            <a:endParaRPr lang="en-US" sz="1600" dirty="0">
              <a:solidFill>
                <a:srgbClr val="FF0000"/>
              </a:solidFill>
            </a:endParaRPr>
          </a:p>
        </p:txBody>
      </p:sp>
      <p:sp>
        <p:nvSpPr>
          <p:cNvPr id="22" name="תיבת טקסט 21">
            <a:extLst>
              <a:ext uri="{FF2B5EF4-FFF2-40B4-BE49-F238E27FC236}">
                <a16:creationId xmlns:a16="http://schemas.microsoft.com/office/drawing/2014/main" id="{142F3F78-FB9B-3C82-735D-572D15B61D1B}"/>
              </a:ext>
            </a:extLst>
          </p:cNvPr>
          <p:cNvSpPr txBox="1"/>
          <p:nvPr/>
        </p:nvSpPr>
        <p:spPr>
          <a:xfrm>
            <a:off x="1940994" y="3761632"/>
            <a:ext cx="8389284" cy="338554"/>
          </a:xfrm>
          <a:prstGeom prst="rect">
            <a:avLst/>
          </a:prstGeom>
          <a:noFill/>
        </p:spPr>
        <p:txBody>
          <a:bodyPr wrap="square">
            <a:spAutoFit/>
          </a:bodyPr>
          <a:lstStyle/>
          <a:p>
            <a:pPr algn="ctr"/>
            <a:r>
              <a:rPr lang="he-IL" sz="1600" dirty="0"/>
              <a:t>הפחתת רישיונות </a:t>
            </a:r>
            <a:r>
              <a:rPr lang="en-US" sz="1600" dirty="0"/>
              <a:t> (Seats)</a:t>
            </a:r>
            <a:r>
              <a:rPr lang="he-IL" sz="1600" dirty="0"/>
              <a:t>בניהול החידוש </a:t>
            </a:r>
          </a:p>
        </p:txBody>
      </p:sp>
      <p:sp>
        <p:nvSpPr>
          <p:cNvPr id="24" name="תיבת טקסט 23">
            <a:extLst>
              <a:ext uri="{FF2B5EF4-FFF2-40B4-BE49-F238E27FC236}">
                <a16:creationId xmlns:a16="http://schemas.microsoft.com/office/drawing/2014/main" id="{A44C6AB3-5FFA-86FB-FAC1-0FC23B81A702}"/>
              </a:ext>
            </a:extLst>
          </p:cNvPr>
          <p:cNvSpPr txBox="1"/>
          <p:nvPr/>
        </p:nvSpPr>
        <p:spPr>
          <a:xfrm>
            <a:off x="537882" y="4098074"/>
            <a:ext cx="11195509" cy="523220"/>
          </a:xfrm>
          <a:prstGeom prst="rect">
            <a:avLst/>
          </a:prstGeom>
          <a:noFill/>
        </p:spPr>
        <p:txBody>
          <a:bodyPr wrap="square">
            <a:spAutoFit/>
          </a:bodyPr>
          <a:lstStyle/>
          <a:p>
            <a:pPr lvl="0"/>
            <a:r>
              <a:rPr lang="he-IL" sz="1400" dirty="0">
                <a:solidFill>
                  <a:srgbClr val="FF0000"/>
                </a:solidFill>
              </a:rPr>
              <a:t>כשמורידים כמות רישיונות </a:t>
            </a:r>
            <a:r>
              <a:rPr lang="en-US" sz="1400" dirty="0">
                <a:solidFill>
                  <a:srgbClr val="FF0000"/>
                </a:solidFill>
              </a:rPr>
              <a:t> Microsoft</a:t>
            </a:r>
            <a:r>
              <a:rPr lang="he-IL" sz="1400" dirty="0">
                <a:solidFill>
                  <a:srgbClr val="FF0000"/>
                </a:solidFill>
              </a:rPr>
              <a:t> לא מחליטה מי המשתמשים שיאבדו גישה אין עדיפות או לוגיקה לכן מומלץ לנהל הקצאות משתמשים לפני שמפחיתים רישיונות</a:t>
            </a:r>
            <a:endParaRPr lang="en-US" sz="1400" dirty="0">
              <a:solidFill>
                <a:srgbClr val="FF0000"/>
              </a:solidFill>
            </a:endParaRPr>
          </a:p>
        </p:txBody>
      </p:sp>
      <p:sp>
        <p:nvSpPr>
          <p:cNvPr id="26" name="תיבת טקסט 25">
            <a:extLst>
              <a:ext uri="{FF2B5EF4-FFF2-40B4-BE49-F238E27FC236}">
                <a16:creationId xmlns:a16="http://schemas.microsoft.com/office/drawing/2014/main" id="{A1742123-C093-ABEA-983E-61E4896A43B8}"/>
              </a:ext>
            </a:extLst>
          </p:cNvPr>
          <p:cNvSpPr txBox="1"/>
          <p:nvPr/>
        </p:nvSpPr>
        <p:spPr>
          <a:xfrm>
            <a:off x="1763384" y="4578212"/>
            <a:ext cx="6094878" cy="338554"/>
          </a:xfrm>
          <a:prstGeom prst="rect">
            <a:avLst/>
          </a:prstGeom>
          <a:noFill/>
        </p:spPr>
        <p:txBody>
          <a:bodyPr wrap="square">
            <a:spAutoFit/>
          </a:bodyPr>
          <a:lstStyle/>
          <a:p>
            <a:pPr algn="r" rtl="1"/>
            <a:r>
              <a:rPr lang="he-IL" sz="1600" dirty="0"/>
              <a:t>האם יכול להיות מצב ש‑</a:t>
            </a:r>
            <a:r>
              <a:rPr lang="en-US" sz="1600" dirty="0"/>
              <a:t> EST </a:t>
            </a:r>
            <a:r>
              <a:rPr lang="he-IL" sz="1600" dirty="0"/>
              <a:t>ייגמר לבד?</a:t>
            </a:r>
          </a:p>
        </p:txBody>
      </p:sp>
      <p:sp>
        <p:nvSpPr>
          <p:cNvPr id="28" name="תיבת טקסט 27">
            <a:extLst>
              <a:ext uri="{FF2B5EF4-FFF2-40B4-BE49-F238E27FC236}">
                <a16:creationId xmlns:a16="http://schemas.microsoft.com/office/drawing/2014/main" id="{5071E562-1D0E-C2FB-C4E9-8AC7A1883034}"/>
              </a:ext>
            </a:extLst>
          </p:cNvPr>
          <p:cNvSpPr txBox="1"/>
          <p:nvPr/>
        </p:nvSpPr>
        <p:spPr>
          <a:xfrm>
            <a:off x="-251516" y="4866782"/>
            <a:ext cx="9944098" cy="307777"/>
          </a:xfrm>
          <a:prstGeom prst="rect">
            <a:avLst/>
          </a:prstGeom>
          <a:noFill/>
        </p:spPr>
        <p:txBody>
          <a:bodyPr wrap="square">
            <a:spAutoFit/>
          </a:bodyPr>
          <a:lstStyle/>
          <a:p>
            <a:pPr algn="r" rtl="1"/>
            <a:r>
              <a:rPr lang="he-IL" sz="1400" dirty="0">
                <a:solidFill>
                  <a:srgbClr val="FF0000"/>
                </a:solidFill>
              </a:rPr>
              <a:t>לא,</a:t>
            </a:r>
            <a:r>
              <a:rPr lang="en-US" sz="1400" dirty="0">
                <a:solidFill>
                  <a:srgbClr val="FF0000"/>
                </a:solidFill>
              </a:rPr>
              <a:t> EST </a:t>
            </a:r>
            <a:r>
              <a:rPr lang="he-IL" sz="1400" dirty="0">
                <a:solidFill>
                  <a:srgbClr val="FF0000"/>
                </a:solidFill>
              </a:rPr>
              <a:t>ממשיך כל עוד השותף/לקוח לא מבצע פעולה זה מצב</a:t>
            </a:r>
            <a:r>
              <a:rPr lang="en-US" sz="1400" dirty="0">
                <a:solidFill>
                  <a:srgbClr val="FF0000"/>
                </a:solidFill>
              </a:rPr>
              <a:t> “Month-to-month” </a:t>
            </a:r>
            <a:r>
              <a:rPr lang="he-IL" sz="1400" dirty="0">
                <a:solidFill>
                  <a:srgbClr val="FF0000"/>
                </a:solidFill>
              </a:rPr>
              <a:t>ללא תאריך פקיעה.</a:t>
            </a:r>
          </a:p>
        </p:txBody>
      </p:sp>
      <p:sp>
        <p:nvSpPr>
          <p:cNvPr id="30" name="תיבת טקסט 29">
            <a:extLst>
              <a:ext uri="{FF2B5EF4-FFF2-40B4-BE49-F238E27FC236}">
                <a16:creationId xmlns:a16="http://schemas.microsoft.com/office/drawing/2014/main" id="{15466686-916F-9181-AD6E-9AB5C3D229C9}"/>
              </a:ext>
            </a:extLst>
          </p:cNvPr>
          <p:cNvSpPr txBox="1"/>
          <p:nvPr/>
        </p:nvSpPr>
        <p:spPr>
          <a:xfrm>
            <a:off x="3647363" y="6464514"/>
            <a:ext cx="4210899" cy="369332"/>
          </a:xfrm>
          <a:prstGeom prst="rect">
            <a:avLst/>
          </a:prstGeom>
          <a:noFill/>
        </p:spPr>
        <p:txBody>
          <a:bodyPr wrap="square">
            <a:spAutoFit/>
          </a:bodyPr>
          <a:lstStyle/>
          <a:p>
            <a:r>
              <a:rPr lang="en-US" dirty="0">
                <a:hlinkClick r:id="rId5"/>
              </a:rPr>
              <a:t>Extended service terms (EST)</a:t>
            </a:r>
            <a:endParaRPr lang="he-IL" dirty="0"/>
          </a:p>
        </p:txBody>
      </p:sp>
      <p:sp>
        <p:nvSpPr>
          <p:cNvPr id="3" name="תיבת טקסט 2">
            <a:extLst>
              <a:ext uri="{FF2B5EF4-FFF2-40B4-BE49-F238E27FC236}">
                <a16:creationId xmlns:a16="http://schemas.microsoft.com/office/drawing/2014/main" id="{054C727E-22EF-A907-8677-C9A85BBF792D}"/>
              </a:ext>
            </a:extLst>
          </p:cNvPr>
          <p:cNvSpPr txBox="1"/>
          <p:nvPr/>
        </p:nvSpPr>
        <p:spPr>
          <a:xfrm>
            <a:off x="2705373" y="5299920"/>
            <a:ext cx="6094878" cy="338554"/>
          </a:xfrm>
          <a:prstGeom prst="rect">
            <a:avLst/>
          </a:prstGeom>
          <a:noFill/>
        </p:spPr>
        <p:txBody>
          <a:bodyPr wrap="square">
            <a:spAutoFit/>
          </a:bodyPr>
          <a:lstStyle/>
          <a:p>
            <a:r>
              <a:rPr lang="he-IL" sz="1600" dirty="0"/>
              <a:t>האם </a:t>
            </a:r>
            <a:r>
              <a:rPr lang="en-US" sz="1600" dirty="0"/>
              <a:t>EST </a:t>
            </a:r>
            <a:r>
              <a:rPr lang="he-IL" sz="1600" dirty="0"/>
              <a:t> חל גם על לקוחות </a:t>
            </a:r>
            <a:r>
              <a:rPr lang="en-US" sz="1600" dirty="0"/>
              <a:t> Education </a:t>
            </a:r>
            <a:r>
              <a:rPr lang="he-IL" sz="1600" dirty="0"/>
              <a:t>וגם על </a:t>
            </a:r>
            <a:r>
              <a:rPr lang="en-US" sz="1600" dirty="0"/>
              <a:t> ? Nonprofit</a:t>
            </a:r>
            <a:endParaRPr lang="he-IL" sz="1600" dirty="0"/>
          </a:p>
        </p:txBody>
      </p:sp>
      <p:sp>
        <p:nvSpPr>
          <p:cNvPr id="11" name="תיבת טקסט 10">
            <a:extLst>
              <a:ext uri="{FF2B5EF4-FFF2-40B4-BE49-F238E27FC236}">
                <a16:creationId xmlns:a16="http://schemas.microsoft.com/office/drawing/2014/main" id="{978629C2-A478-5848-28B1-BAFF0F8C2F46}"/>
              </a:ext>
            </a:extLst>
          </p:cNvPr>
          <p:cNvSpPr txBox="1"/>
          <p:nvPr/>
        </p:nvSpPr>
        <p:spPr>
          <a:xfrm>
            <a:off x="-875752" y="5588917"/>
            <a:ext cx="12014555" cy="307777"/>
          </a:xfrm>
          <a:prstGeom prst="rect">
            <a:avLst/>
          </a:prstGeom>
          <a:noFill/>
        </p:spPr>
        <p:txBody>
          <a:bodyPr wrap="square">
            <a:spAutoFit/>
          </a:bodyPr>
          <a:lstStyle/>
          <a:p>
            <a:r>
              <a:rPr lang="he-IL" sz="1400" dirty="0">
                <a:solidFill>
                  <a:srgbClr val="FF0000"/>
                </a:solidFill>
              </a:rPr>
              <a:t>כן,</a:t>
            </a:r>
            <a:r>
              <a:rPr lang="en-US" sz="1400" dirty="0">
                <a:solidFill>
                  <a:srgbClr val="FF0000"/>
                </a:solidFill>
              </a:rPr>
              <a:t> EST </a:t>
            </a:r>
            <a:r>
              <a:rPr lang="he-IL" sz="1400" dirty="0">
                <a:solidFill>
                  <a:srgbClr val="FF0000"/>
                </a:solidFill>
              </a:rPr>
              <a:t>חל גם על מנויי </a:t>
            </a:r>
            <a:r>
              <a:rPr lang="en-US" sz="1400" dirty="0">
                <a:solidFill>
                  <a:srgbClr val="FF0000"/>
                </a:solidFill>
              </a:rPr>
              <a:t> Education </a:t>
            </a:r>
            <a:r>
              <a:rPr lang="he-IL" sz="1400" dirty="0">
                <a:solidFill>
                  <a:srgbClr val="FF0000"/>
                </a:solidFill>
              </a:rPr>
              <a:t>וגם על </a:t>
            </a:r>
            <a:r>
              <a:rPr lang="en-US" sz="1400" dirty="0">
                <a:solidFill>
                  <a:srgbClr val="FF0000"/>
                </a:solidFill>
              </a:rPr>
              <a:t>Nonprofit </a:t>
            </a:r>
            <a:r>
              <a:rPr lang="he-IL" sz="1400" dirty="0">
                <a:solidFill>
                  <a:srgbClr val="FF0000"/>
                </a:solidFill>
              </a:rPr>
              <a:t> כאשר הם רוכשים דרך </a:t>
            </a:r>
            <a:r>
              <a:rPr lang="en-US" sz="1400" dirty="0">
                <a:solidFill>
                  <a:srgbClr val="FF0000"/>
                </a:solidFill>
              </a:rPr>
              <a:t>CSP </a:t>
            </a:r>
            <a:r>
              <a:rPr lang="he-IL" sz="1400" dirty="0">
                <a:solidFill>
                  <a:srgbClr val="FF0000"/>
                </a:solidFill>
              </a:rPr>
              <a:t> כל עוד המנוי מוגדר כ‑</a:t>
            </a:r>
            <a:r>
              <a:rPr lang="en-US" sz="1400" dirty="0">
                <a:solidFill>
                  <a:srgbClr val="FF0000"/>
                </a:solidFill>
              </a:rPr>
              <a:t>Eligible </a:t>
            </a:r>
            <a:r>
              <a:rPr lang="he-IL" sz="1400" dirty="0">
                <a:solidFill>
                  <a:srgbClr val="FF0000"/>
                </a:solidFill>
              </a:rPr>
              <a:t> אין החרגות לסוגי לקוחות אלו.</a:t>
            </a:r>
          </a:p>
        </p:txBody>
      </p:sp>
    </p:spTree>
    <p:extLst>
      <p:ext uri="{BB962C8B-B14F-4D97-AF65-F5344CB8AC3E}">
        <p14:creationId xmlns:p14="http://schemas.microsoft.com/office/powerpoint/2010/main" val="3064578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1E4B8D-9C3A-EF9E-5D67-0F62CABF02AD}"/>
            </a:ext>
          </a:extLst>
        </p:cNvPr>
        <p:cNvGrpSpPr/>
        <p:nvPr/>
      </p:nvGrpSpPr>
      <p:grpSpPr>
        <a:xfrm>
          <a:off x="0" y="0"/>
          <a:ext cx="0" cy="0"/>
          <a:chOff x="0" y="0"/>
          <a:chExt cx="0" cy="0"/>
        </a:xfrm>
      </p:grpSpPr>
      <p:sp>
        <p:nvSpPr>
          <p:cNvPr id="4" name="TextBox 7">
            <a:extLst>
              <a:ext uri="{FF2B5EF4-FFF2-40B4-BE49-F238E27FC236}">
                <a16:creationId xmlns:a16="http://schemas.microsoft.com/office/drawing/2014/main" id="{E68ED80D-B8AA-C410-5E53-FA3D012FD959}"/>
              </a:ext>
            </a:extLst>
          </p:cNvPr>
          <p:cNvSpPr txBox="1"/>
          <p:nvPr/>
        </p:nvSpPr>
        <p:spPr>
          <a:xfrm>
            <a:off x="2849042" y="282972"/>
            <a:ext cx="6843540" cy="630942"/>
          </a:xfrm>
          <a:prstGeom prst="rect">
            <a:avLst/>
          </a:prstGeom>
          <a:noFill/>
        </p:spPr>
        <p:txBody>
          <a:bodyPr wrap="none" rtlCol="0">
            <a:spAutoFit/>
          </a:bodyPr>
          <a:lstStyle/>
          <a:p>
            <a:pPr algn="r" rtl="1"/>
            <a:r>
              <a:rPr lang="he-IL" sz="3500" b="1" dirty="0">
                <a:solidFill>
                  <a:srgbClr val="1D3B6C"/>
                </a:solidFill>
                <a:latin typeface="Segoe UI" panose="020B0502040204020203" pitchFamily="34" charset="0"/>
                <a:cs typeface="Segoe UI" panose="020B0502040204020203" pitchFamily="34" charset="0"/>
              </a:rPr>
              <a:t>מפגש מיוחד לקהילת שותפי </a:t>
            </a:r>
            <a:r>
              <a:rPr lang="en-US" sz="3500" b="1" dirty="0">
                <a:solidFill>
                  <a:srgbClr val="1D3B6C"/>
                </a:solidFill>
                <a:latin typeface="Segoe UI" panose="020B0502040204020203" pitchFamily="34" charset="0"/>
                <a:cs typeface="Segoe UI" panose="020B0502040204020203" pitchFamily="34" charset="0"/>
              </a:rPr>
              <a:t>CMS</a:t>
            </a:r>
          </a:p>
        </p:txBody>
      </p:sp>
      <p:graphicFrame>
        <p:nvGraphicFramePr>
          <p:cNvPr id="5" name="אובייקט 4">
            <a:extLst>
              <a:ext uri="{FF2B5EF4-FFF2-40B4-BE49-F238E27FC236}">
                <a16:creationId xmlns:a16="http://schemas.microsoft.com/office/drawing/2014/main" id="{8270B4E3-681D-D225-2175-273213F6D4AC}"/>
              </a:ext>
            </a:extLst>
          </p:cNvPr>
          <p:cNvGraphicFramePr>
            <a:graphicFrameLocks noChangeAspect="1"/>
          </p:cNvGraphicFramePr>
          <p:nvPr/>
        </p:nvGraphicFramePr>
        <p:xfrm>
          <a:off x="87797" y="89576"/>
          <a:ext cx="2254950" cy="901980"/>
        </p:xfrm>
        <a:graphic>
          <a:graphicData uri="http://schemas.openxmlformats.org/presentationml/2006/ole">
            <mc:AlternateContent xmlns:mc="http://schemas.openxmlformats.org/markup-compatibility/2006">
              <mc:Choice xmlns:v="urn:schemas-microsoft-com:vml" Requires="v">
                <p:oleObj name="Acrobat Document" r:id="rId2" imgW="9524956" imgH="3809855" progId="Acrobat.Document.DC">
                  <p:embed/>
                </p:oleObj>
              </mc:Choice>
              <mc:Fallback>
                <p:oleObj name="Acrobat Document" r:id="rId2" imgW="9524956" imgH="3809855" progId="Acrobat.Document.DC">
                  <p:embed/>
                  <p:pic>
                    <p:nvPicPr>
                      <p:cNvPr id="5" name="אובייקט 4">
                        <a:extLst>
                          <a:ext uri="{FF2B5EF4-FFF2-40B4-BE49-F238E27FC236}">
                            <a16:creationId xmlns:a16="http://schemas.microsoft.com/office/drawing/2014/main" id="{E0B9DC47-48D5-5CD2-DE77-E005C9F3FA18}"/>
                          </a:ext>
                        </a:extLst>
                      </p:cNvPr>
                      <p:cNvPicPr/>
                      <p:nvPr/>
                    </p:nvPicPr>
                    <p:blipFill>
                      <a:blip r:embed="rId3"/>
                      <a:stretch>
                        <a:fillRect/>
                      </a:stretch>
                    </p:blipFill>
                    <p:spPr>
                      <a:xfrm>
                        <a:off x="87797" y="89576"/>
                        <a:ext cx="2254950" cy="901980"/>
                      </a:xfrm>
                      <a:prstGeom prst="rect">
                        <a:avLst/>
                      </a:prstGeom>
                    </p:spPr>
                  </p:pic>
                </p:oleObj>
              </mc:Fallback>
            </mc:AlternateContent>
          </a:graphicData>
        </a:graphic>
      </p:graphicFrame>
      <p:pic>
        <p:nvPicPr>
          <p:cNvPr id="6" name="Picture 6" descr="Microsoft logo">
            <a:extLst>
              <a:ext uri="{FF2B5EF4-FFF2-40B4-BE49-F238E27FC236}">
                <a16:creationId xmlns:a16="http://schemas.microsoft.com/office/drawing/2014/main" id="{77A9A587-5A39-8A04-10FC-C3FBBDD4A3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45658" y="329244"/>
            <a:ext cx="1984585" cy="42264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12352182-A006-C39F-E0F8-AC5FFC2D47B8}"/>
              </a:ext>
            </a:extLst>
          </p:cNvPr>
          <p:cNvPicPr>
            <a:picLocks noChangeAspect="1"/>
          </p:cNvPicPr>
          <p:nvPr/>
        </p:nvPicPr>
        <p:blipFill>
          <a:blip r:embed="rId5"/>
          <a:stretch>
            <a:fillRect/>
          </a:stretch>
        </p:blipFill>
        <p:spPr>
          <a:xfrm>
            <a:off x="0" y="991556"/>
            <a:ext cx="12192000" cy="5866444"/>
          </a:xfrm>
          <a:prstGeom prst="rect">
            <a:avLst/>
          </a:prstGeom>
        </p:spPr>
      </p:pic>
    </p:spTree>
    <p:extLst>
      <p:ext uri="{BB962C8B-B14F-4D97-AF65-F5344CB8AC3E}">
        <p14:creationId xmlns:p14="http://schemas.microsoft.com/office/powerpoint/2010/main" val="4117646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183344-9F80-42EB-CCAD-B425D41D666F}"/>
            </a:ext>
          </a:extLst>
        </p:cNvPr>
        <p:cNvGrpSpPr/>
        <p:nvPr/>
      </p:nvGrpSpPr>
      <p:grpSpPr>
        <a:xfrm>
          <a:off x="0" y="0"/>
          <a:ext cx="0" cy="0"/>
          <a:chOff x="0" y="0"/>
          <a:chExt cx="0" cy="0"/>
        </a:xfrm>
      </p:grpSpPr>
      <p:sp>
        <p:nvSpPr>
          <p:cNvPr id="4" name="TextBox 7">
            <a:extLst>
              <a:ext uri="{FF2B5EF4-FFF2-40B4-BE49-F238E27FC236}">
                <a16:creationId xmlns:a16="http://schemas.microsoft.com/office/drawing/2014/main" id="{AAF44E37-9CA3-0C26-B0A2-4E11ACC2B6BB}"/>
              </a:ext>
            </a:extLst>
          </p:cNvPr>
          <p:cNvSpPr txBox="1"/>
          <p:nvPr/>
        </p:nvSpPr>
        <p:spPr>
          <a:xfrm>
            <a:off x="2849042" y="282972"/>
            <a:ext cx="6843540" cy="630942"/>
          </a:xfrm>
          <a:prstGeom prst="rect">
            <a:avLst/>
          </a:prstGeom>
          <a:noFill/>
        </p:spPr>
        <p:txBody>
          <a:bodyPr wrap="none" rtlCol="0">
            <a:spAutoFit/>
          </a:bodyPr>
          <a:lstStyle/>
          <a:p>
            <a:pPr algn="r" rtl="1"/>
            <a:r>
              <a:rPr lang="he-IL" sz="3500" b="1" dirty="0">
                <a:solidFill>
                  <a:srgbClr val="1D3B6C"/>
                </a:solidFill>
                <a:latin typeface="Segoe UI" panose="020B0502040204020203" pitchFamily="34" charset="0"/>
                <a:cs typeface="Segoe UI" panose="020B0502040204020203" pitchFamily="34" charset="0"/>
              </a:rPr>
              <a:t>מפגש מיוחד לקהילת שותפי </a:t>
            </a:r>
            <a:r>
              <a:rPr lang="en-US" sz="3500" b="1" dirty="0">
                <a:solidFill>
                  <a:srgbClr val="1D3B6C"/>
                </a:solidFill>
                <a:latin typeface="Segoe UI" panose="020B0502040204020203" pitchFamily="34" charset="0"/>
                <a:cs typeface="Segoe UI" panose="020B0502040204020203" pitchFamily="34" charset="0"/>
              </a:rPr>
              <a:t>CMS</a:t>
            </a:r>
          </a:p>
        </p:txBody>
      </p:sp>
      <p:graphicFrame>
        <p:nvGraphicFramePr>
          <p:cNvPr id="5" name="אובייקט 4">
            <a:extLst>
              <a:ext uri="{FF2B5EF4-FFF2-40B4-BE49-F238E27FC236}">
                <a16:creationId xmlns:a16="http://schemas.microsoft.com/office/drawing/2014/main" id="{0170CA3F-1C67-BE40-2920-871ED876E438}"/>
              </a:ext>
            </a:extLst>
          </p:cNvPr>
          <p:cNvGraphicFramePr>
            <a:graphicFrameLocks noChangeAspect="1"/>
          </p:cNvGraphicFramePr>
          <p:nvPr/>
        </p:nvGraphicFramePr>
        <p:xfrm>
          <a:off x="87797" y="89576"/>
          <a:ext cx="2254950" cy="901980"/>
        </p:xfrm>
        <a:graphic>
          <a:graphicData uri="http://schemas.openxmlformats.org/presentationml/2006/ole">
            <mc:AlternateContent xmlns:mc="http://schemas.openxmlformats.org/markup-compatibility/2006">
              <mc:Choice xmlns:v="urn:schemas-microsoft-com:vml" Requires="v">
                <p:oleObj name="Acrobat Document" r:id="rId2" imgW="9524956" imgH="3809855" progId="Acrobat.Document.DC">
                  <p:embed/>
                </p:oleObj>
              </mc:Choice>
              <mc:Fallback>
                <p:oleObj name="Acrobat Document" r:id="rId2" imgW="9524956" imgH="3809855" progId="Acrobat.Document.DC">
                  <p:embed/>
                  <p:pic>
                    <p:nvPicPr>
                      <p:cNvPr id="5" name="אובייקט 4">
                        <a:extLst>
                          <a:ext uri="{FF2B5EF4-FFF2-40B4-BE49-F238E27FC236}">
                            <a16:creationId xmlns:a16="http://schemas.microsoft.com/office/drawing/2014/main" id="{8270B4E3-681D-D225-2175-273213F6D4AC}"/>
                          </a:ext>
                        </a:extLst>
                      </p:cNvPr>
                      <p:cNvPicPr/>
                      <p:nvPr/>
                    </p:nvPicPr>
                    <p:blipFill>
                      <a:blip r:embed="rId3"/>
                      <a:stretch>
                        <a:fillRect/>
                      </a:stretch>
                    </p:blipFill>
                    <p:spPr>
                      <a:xfrm>
                        <a:off x="87797" y="89576"/>
                        <a:ext cx="2254950" cy="901980"/>
                      </a:xfrm>
                      <a:prstGeom prst="rect">
                        <a:avLst/>
                      </a:prstGeom>
                    </p:spPr>
                  </p:pic>
                </p:oleObj>
              </mc:Fallback>
            </mc:AlternateContent>
          </a:graphicData>
        </a:graphic>
      </p:graphicFrame>
      <p:pic>
        <p:nvPicPr>
          <p:cNvPr id="6" name="Picture 6" descr="Microsoft logo">
            <a:extLst>
              <a:ext uri="{FF2B5EF4-FFF2-40B4-BE49-F238E27FC236}">
                <a16:creationId xmlns:a16="http://schemas.microsoft.com/office/drawing/2014/main" id="{9C9B668C-D0E9-1181-7D87-5FA242CAE5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45658" y="329244"/>
            <a:ext cx="1984585" cy="422643"/>
          </a:xfrm>
          <a:prstGeom prst="rect">
            <a:avLst/>
          </a:prstGeom>
          <a:noFill/>
          <a:extLst>
            <a:ext uri="{909E8E84-426E-40DD-AFC4-6F175D3DCCD1}">
              <a14:hiddenFill xmlns:a14="http://schemas.microsoft.com/office/drawing/2010/main">
                <a:solidFill>
                  <a:srgbClr val="FFFFFF"/>
                </a:solidFill>
              </a14:hiddenFill>
            </a:ext>
          </a:extLst>
        </p:spPr>
      </p:pic>
      <p:sp>
        <p:nvSpPr>
          <p:cNvPr id="7" name="תיבת טקסט 6">
            <a:extLst>
              <a:ext uri="{FF2B5EF4-FFF2-40B4-BE49-F238E27FC236}">
                <a16:creationId xmlns:a16="http://schemas.microsoft.com/office/drawing/2014/main" id="{FF2993F0-BF49-98A6-E9D0-10C41FB4DBF6}"/>
              </a:ext>
            </a:extLst>
          </p:cNvPr>
          <p:cNvSpPr txBox="1"/>
          <p:nvPr/>
        </p:nvSpPr>
        <p:spPr>
          <a:xfrm>
            <a:off x="3450851" y="2383722"/>
            <a:ext cx="6094878" cy="1846659"/>
          </a:xfrm>
          <a:prstGeom prst="rect">
            <a:avLst/>
          </a:prstGeom>
          <a:noFill/>
        </p:spPr>
        <p:txBody>
          <a:bodyPr wrap="square">
            <a:spAutoFit/>
          </a:bodyPr>
          <a:lstStyle/>
          <a:p>
            <a:pPr algn="ctr" rtl="1"/>
            <a:r>
              <a:rPr lang="en-US" sz="4800" b="1" dirty="0">
                <a:solidFill>
                  <a:srgbClr val="1D3B6C"/>
                </a:solidFill>
                <a:latin typeface="Segoe UI" panose="020B0502040204020203" pitchFamily="34" charset="0"/>
                <a:cs typeface="Segoe UI" panose="020B0502040204020203" pitchFamily="34" charset="0"/>
              </a:rPr>
              <a:t>CMS Market place</a:t>
            </a:r>
            <a:br>
              <a:rPr lang="en-US" sz="4800" b="1" dirty="0">
                <a:solidFill>
                  <a:srgbClr val="1D3B6C"/>
                </a:solidFill>
                <a:latin typeface="Segoe UI" panose="020B0502040204020203" pitchFamily="34" charset="0"/>
                <a:cs typeface="Segoe UI" panose="020B0502040204020203" pitchFamily="34" charset="0"/>
              </a:rPr>
            </a:br>
            <a:br>
              <a:rPr lang="en-US" sz="4800" b="1" dirty="0">
                <a:solidFill>
                  <a:srgbClr val="1D3B6C"/>
                </a:solidFill>
                <a:latin typeface="Segoe UI" panose="020B0502040204020203" pitchFamily="34" charset="0"/>
                <a:cs typeface="Segoe UI" panose="020B0502040204020203" pitchFamily="34" charset="0"/>
              </a:rPr>
            </a:br>
            <a:r>
              <a:rPr lang="he-IL" b="1" dirty="0">
                <a:latin typeface="Segoe UI" panose="020B0502040204020203" pitchFamily="34" charset="0"/>
                <a:cs typeface="Segoe UI" panose="020B0502040204020203" pitchFamily="34" charset="0"/>
              </a:rPr>
              <a:t>יניב ימיני</a:t>
            </a:r>
            <a:endParaRPr lang="en-US" b="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977734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8B391-4997-414B-7CCA-DBEA089E2DBB}"/>
              </a:ext>
            </a:extLst>
          </p:cNvPr>
          <p:cNvSpPr>
            <a:spLocks noGrp="1"/>
          </p:cNvSpPr>
          <p:nvPr>
            <p:ph type="title"/>
          </p:nvPr>
        </p:nvSpPr>
        <p:spPr>
          <a:xfrm>
            <a:off x="990600" y="2004323"/>
            <a:ext cx="10515600" cy="1325563"/>
          </a:xfrm>
        </p:spPr>
        <p:txBody>
          <a:bodyPr>
            <a:noAutofit/>
          </a:bodyPr>
          <a:lstStyle/>
          <a:p>
            <a:pPr algn="ctr" rtl="1"/>
            <a:r>
              <a:rPr lang="he-IL" sz="1800" dirty="0">
                <a:cs typeface="+mn-cs"/>
              </a:rPr>
              <a:t>לחיצה על כפתור </a:t>
            </a:r>
            <a:r>
              <a:rPr lang="he-IL" sz="1800" b="1" dirty="0">
                <a:cs typeface="+mn-cs"/>
              </a:rPr>
              <a:t>"מנויים פעילים"</a:t>
            </a:r>
            <a:r>
              <a:rPr lang="he-IL" sz="1800" dirty="0">
                <a:cs typeface="+mn-cs"/>
              </a:rPr>
              <a:t> בדף הבית תעביר למסך </a:t>
            </a:r>
            <a:r>
              <a:rPr lang="he-IL" sz="1800" b="1" dirty="0">
                <a:cs typeface="+mn-cs"/>
              </a:rPr>
              <a:t>ניהול המנויים הפעילים</a:t>
            </a:r>
            <a:r>
              <a:rPr lang="he-IL" sz="1800" dirty="0">
                <a:cs typeface="+mn-cs"/>
              </a:rPr>
              <a:t>, בו ניתן לבצע מגוון פעולות ניהול והגדרות עבור מנויים בתהליך חידוש (</a:t>
            </a:r>
            <a:r>
              <a:rPr lang="en-US" sz="1800" b="1" dirty="0">
                <a:cs typeface="+mn-cs"/>
              </a:rPr>
              <a:t>Manage Renewal</a:t>
            </a:r>
            <a:r>
              <a:rPr lang="he-IL" sz="1800" dirty="0">
                <a:cs typeface="+mn-cs"/>
              </a:rPr>
              <a:t>) כולל ביצוע פעולת </a:t>
            </a:r>
            <a:r>
              <a:rPr lang="en-US" sz="1800" b="1" dirty="0">
                <a:cs typeface="+mn-cs"/>
              </a:rPr>
              <a:t>EST</a:t>
            </a:r>
            <a:endParaRPr lang="he-IL" sz="1800" dirty="0">
              <a:cs typeface="+mn-cs"/>
            </a:endParaRPr>
          </a:p>
        </p:txBody>
      </p:sp>
      <p:pic>
        <p:nvPicPr>
          <p:cNvPr id="5" name="Content Placeholder 4" descr="ￗﾧￗﾘￗﾒￗﾕￗﾨￗﾙￗﾕￗﾪ&#10;&#10;AI-generated content may be incorrect.">
            <a:extLst>
              <a:ext uri="{FF2B5EF4-FFF2-40B4-BE49-F238E27FC236}">
                <a16:creationId xmlns:a16="http://schemas.microsoft.com/office/drawing/2014/main" id="{0E9FE16F-0C5F-FA2A-44D7-D96E8DAF6FD4}"/>
              </a:ext>
            </a:extLst>
          </p:cNvPr>
          <p:cNvPicPr>
            <a:picLocks noGrp="1" noChangeAspect="1"/>
          </p:cNvPicPr>
          <p:nvPr>
            <p:ph idx="1"/>
          </p:nvPr>
        </p:nvPicPr>
        <p:blipFill>
          <a:blip r:embed="rId2"/>
          <a:srcRect l="38866"/>
          <a:stretch>
            <a:fillRect/>
          </a:stretch>
        </p:blipFill>
        <p:spPr>
          <a:xfrm>
            <a:off x="3815934" y="3429000"/>
            <a:ext cx="5564825" cy="1242114"/>
          </a:xfrm>
          <a:prstGeom prst="roundRect">
            <a:avLst>
              <a:gd name="adj" fmla="val 8594"/>
            </a:avLst>
          </a:prstGeom>
          <a:solidFill>
            <a:srgbClr val="FFFFFF">
              <a:shade val="85000"/>
            </a:srgbClr>
          </a:solidFill>
          <a:ln w="28575">
            <a:solidFill>
              <a:schemeClr val="tx1"/>
            </a:solidFill>
          </a:ln>
          <a:effectLst>
            <a:reflection blurRad="12700" stA="38000" endPos="28000" dist="5000" dir="5400000" sy="-100000" algn="bl" rotWithShape="0"/>
          </a:effectLst>
        </p:spPr>
      </p:pic>
      <p:sp>
        <p:nvSpPr>
          <p:cNvPr id="6" name="Title 1">
            <a:extLst>
              <a:ext uri="{FF2B5EF4-FFF2-40B4-BE49-F238E27FC236}">
                <a16:creationId xmlns:a16="http://schemas.microsoft.com/office/drawing/2014/main" id="{E3EAB982-87C7-E805-030D-CF21A9B86B91}"/>
              </a:ext>
            </a:extLst>
          </p:cNvPr>
          <p:cNvSpPr txBox="1">
            <a:spLocks/>
          </p:cNvSpPr>
          <p:nvPr/>
        </p:nvSpPr>
        <p:spPr>
          <a:xfrm>
            <a:off x="1211663" y="3668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dirty="0">
                <a:cs typeface="+mn-cs"/>
              </a:rPr>
              <a:t> ניתוב לניהול מנויים </a:t>
            </a:r>
            <a:r>
              <a:rPr lang="he-IL" dirty="0" err="1">
                <a:cs typeface="+mn-cs"/>
              </a:rPr>
              <a:t>במרקטפלייס</a:t>
            </a:r>
            <a:endParaRPr lang="he-IL" dirty="0">
              <a:cs typeface="+mn-cs"/>
            </a:endParaRPr>
          </a:p>
        </p:txBody>
      </p:sp>
    </p:spTree>
    <p:extLst>
      <p:ext uri="{BB962C8B-B14F-4D97-AF65-F5344CB8AC3E}">
        <p14:creationId xmlns:p14="http://schemas.microsoft.com/office/powerpoint/2010/main" val="1888568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8C9E2-E644-D5FC-099F-C90F58CB4BE8}"/>
              </a:ext>
            </a:extLst>
          </p:cNvPr>
          <p:cNvSpPr>
            <a:spLocks noGrp="1"/>
          </p:cNvSpPr>
          <p:nvPr>
            <p:ph type="title"/>
          </p:nvPr>
        </p:nvSpPr>
        <p:spPr/>
        <p:txBody>
          <a:bodyPr>
            <a:noAutofit/>
          </a:bodyPr>
          <a:lstStyle/>
          <a:p>
            <a:pPr algn="ctr" rtl="1"/>
            <a:r>
              <a:rPr lang="he-IL" sz="1800" dirty="0">
                <a:cs typeface="+mn-cs"/>
              </a:rPr>
              <a:t>לחיצה על תפריט </a:t>
            </a:r>
            <a:r>
              <a:rPr lang="en-US" sz="1800" b="1" dirty="0">
                <a:cs typeface="+mn-cs"/>
              </a:rPr>
              <a:t>Actions</a:t>
            </a:r>
            <a:r>
              <a:rPr lang="he-IL" sz="1800" b="1" dirty="0">
                <a:cs typeface="+mn-cs"/>
              </a:rPr>
              <a:t> (</a:t>
            </a:r>
            <a:r>
              <a:rPr lang="he-IL" sz="1800" dirty="0">
                <a:cs typeface="+mn-cs"/>
              </a:rPr>
              <a:t>שלוש הנקודות) תציג מגוון אפשרויות פעולה. יש לבחור באפשרות </a:t>
            </a:r>
            <a:r>
              <a:rPr lang="en-US" sz="1800" dirty="0">
                <a:cs typeface="+mn-cs"/>
              </a:rPr>
              <a:t> </a:t>
            </a:r>
            <a:r>
              <a:rPr lang="en-US" sz="1800" b="1" dirty="0">
                <a:cs typeface="+mn-cs"/>
              </a:rPr>
              <a:t>Manage Renewal</a:t>
            </a:r>
            <a:r>
              <a:rPr lang="en-US" sz="1800" dirty="0">
                <a:cs typeface="+mn-cs"/>
              </a:rPr>
              <a:t> </a:t>
            </a:r>
            <a:r>
              <a:rPr lang="he-IL" sz="1800" dirty="0">
                <a:cs typeface="+mn-cs"/>
              </a:rPr>
              <a:t>כדי להמשיך לניהול הגדרות החידוש של המנוי, לרבות ביצוע שינוי ל־</a:t>
            </a:r>
            <a:r>
              <a:rPr lang="en-US" sz="1800" b="1" dirty="0">
                <a:cs typeface="+mn-cs"/>
              </a:rPr>
              <a:t>EST </a:t>
            </a:r>
            <a:r>
              <a:rPr lang="he-IL" sz="1800" b="1" dirty="0">
                <a:cs typeface="+mn-cs"/>
              </a:rPr>
              <a:t>.</a:t>
            </a:r>
            <a:endParaRPr lang="he-IL" sz="1800" dirty="0">
              <a:cs typeface="+mn-cs"/>
            </a:endParaRPr>
          </a:p>
        </p:txBody>
      </p:sp>
      <p:pic>
        <p:nvPicPr>
          <p:cNvPr id="5" name="Content Placeholder 4" descr="The image displays a Microsoft subscription management dashboard, showing a specific plan (CMSLAB - M365 - Exchange Online), with details such as the end date, enabled status, and options to manage, buy, upgrade, or cancel the subscription.&#10;&#10;AI-generated content may be incorrect.">
            <a:extLst>
              <a:ext uri="{FF2B5EF4-FFF2-40B4-BE49-F238E27FC236}">
                <a16:creationId xmlns:a16="http://schemas.microsoft.com/office/drawing/2014/main" id="{BCF3FD68-1049-E559-A78B-9F5F9AE96950}"/>
              </a:ext>
            </a:extLst>
          </p:cNvPr>
          <p:cNvPicPr>
            <a:picLocks noGrp="1" noChangeAspect="1"/>
          </p:cNvPicPr>
          <p:nvPr>
            <p:ph idx="1"/>
          </p:nvPr>
        </p:nvPicPr>
        <p:blipFill>
          <a:blip r:embed="rId2"/>
          <a:stretch>
            <a:fillRect/>
          </a:stretch>
        </p:blipFill>
        <p:spPr>
          <a:xfrm>
            <a:off x="-1" y="1409894"/>
            <a:ext cx="12180191" cy="42573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7174016"/>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15774</TotalTime>
  <Words>1336</Words>
  <Application>Microsoft Office PowerPoint</Application>
  <PresentationFormat>מסך רחב</PresentationFormat>
  <Paragraphs>196</Paragraphs>
  <Slides>18</Slides>
  <Notes>1</Notes>
  <HiddenSlides>0</HiddenSlides>
  <MMClips>0</MMClips>
  <ScaleCrop>false</ScaleCrop>
  <HeadingPairs>
    <vt:vector size="8" baseType="variant">
      <vt:variant>
        <vt:lpstr>גופנים בשימוש</vt:lpstr>
      </vt:variant>
      <vt:variant>
        <vt:i4>4</vt:i4>
      </vt:variant>
      <vt:variant>
        <vt:lpstr>ערכת נושא</vt:lpstr>
      </vt:variant>
      <vt:variant>
        <vt:i4>1</vt:i4>
      </vt:variant>
      <vt:variant>
        <vt:lpstr>שרתי OLE מוטבעים</vt:lpstr>
      </vt:variant>
      <vt:variant>
        <vt:i4>1</vt:i4>
      </vt:variant>
      <vt:variant>
        <vt:lpstr>כותרות שקופיות</vt:lpstr>
      </vt:variant>
      <vt:variant>
        <vt:i4>18</vt:i4>
      </vt:variant>
    </vt:vector>
  </HeadingPairs>
  <TitlesOfParts>
    <vt:vector size="24" baseType="lpstr">
      <vt:lpstr>Aptos</vt:lpstr>
      <vt:lpstr>Aptos Display</vt:lpstr>
      <vt:lpstr>Arial</vt:lpstr>
      <vt:lpstr>Segoe UI</vt:lpstr>
      <vt:lpstr>ערכת נושא Office</vt:lpstr>
      <vt:lpstr>Acrobat Document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לחיצה על כפתור "מנויים פעילים" בדף הבית תעביר למסך ניהול המנויים הפעילים, בו ניתן לבצע מגוון פעולות ניהול והגדרות עבור מנויים בתהליך חידוש (Manage Renewal) כולל ביצוע פעולת EST</vt:lpstr>
      <vt:lpstr>לחיצה על תפריט Actions (שלוש הנקודות) תציג מגוון אפשרויות פעולה. יש לבחור באפשרות  Manage Renewal כדי להמשיך לניהול הגדרות החידוש של המנוי, לרבות ביצוע שינוי ל־EST .</vt:lpstr>
      <vt:lpstr>כדי להגדיר   ,EST יש לבחור בלשונית Change Product , שם יוצג מוצר מקביל למנוי הקיים במודל EST לאחר בחירת המוצר יש לאשר את השינוי. חשוב לציין כי השינוי ייכנס לתוקף במועד החידוש הבא, ואינו מתבצע באופן מיידי.</vt:lpstr>
      <vt:lpstr>כדי לבטל את בקשת ה EST  יש להיכנס למנוי עצמו בלחיצה עליו.​ בחלק העליון יופיע באנר המראה את הבקשה העתידית ואפשרות של ביטול הפעולה.</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Omer Shinberg</dc:creator>
  <cp:lastModifiedBy>Omer Shinberg</cp:lastModifiedBy>
  <cp:revision>25</cp:revision>
  <dcterms:created xsi:type="dcterms:W3CDTF">2026-03-23T09:39:10Z</dcterms:created>
  <dcterms:modified xsi:type="dcterms:W3CDTF">2026-04-28T08:31:30Z</dcterms:modified>
</cp:coreProperties>
</file>